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0"/>
  </p:notesMasterIdLst>
  <p:sldIdLst>
    <p:sldId id="375" r:id="rId2"/>
    <p:sldId id="490" r:id="rId3"/>
    <p:sldId id="492" r:id="rId4"/>
    <p:sldId id="475" r:id="rId5"/>
    <p:sldId id="442" r:id="rId6"/>
    <p:sldId id="488" r:id="rId7"/>
    <p:sldId id="320" r:id="rId8"/>
    <p:sldId id="486" r:id="rId9"/>
    <p:sldId id="321" r:id="rId10"/>
    <p:sldId id="482" r:id="rId11"/>
    <p:sldId id="389" r:id="rId12"/>
    <p:sldId id="451" r:id="rId13"/>
    <p:sldId id="454" r:id="rId14"/>
    <p:sldId id="357" r:id="rId15"/>
    <p:sldId id="420" r:id="rId16"/>
    <p:sldId id="493" r:id="rId17"/>
    <p:sldId id="494" r:id="rId18"/>
    <p:sldId id="495" r:id="rId19"/>
    <p:sldId id="476" r:id="rId20"/>
    <p:sldId id="477" r:id="rId21"/>
    <p:sldId id="465" r:id="rId22"/>
    <p:sldId id="478" r:id="rId23"/>
    <p:sldId id="479" r:id="rId24"/>
    <p:sldId id="480" r:id="rId25"/>
    <p:sldId id="436" r:id="rId26"/>
    <p:sldId id="422" r:id="rId27"/>
    <p:sldId id="336" r:id="rId28"/>
    <p:sldId id="411" r:id="rId29"/>
    <p:sldId id="339" r:id="rId30"/>
    <p:sldId id="418" r:id="rId31"/>
    <p:sldId id="484" r:id="rId32"/>
    <p:sldId id="351" r:id="rId33"/>
    <p:sldId id="359" r:id="rId34"/>
    <p:sldId id="415" r:id="rId35"/>
    <p:sldId id="430" r:id="rId36"/>
    <p:sldId id="425" r:id="rId37"/>
    <p:sldId id="429" r:id="rId38"/>
    <p:sldId id="431" r:id="rId39"/>
  </p:sldIdLst>
  <p:sldSz cx="9144000" cy="5143500" type="screen16x9"/>
  <p:notesSz cx="6858000" cy="9144000"/>
  <p:defaultTextStyle>
    <a:defPPr>
      <a:defRPr lang="en-US"/>
    </a:defPPr>
    <a:lvl1pPr algn="l" rtl="0" fontAlgn="base">
      <a:spcBef>
        <a:spcPct val="0"/>
      </a:spcBef>
      <a:spcAft>
        <a:spcPct val="0"/>
      </a:spcAft>
      <a:defRPr sz="2400" kern="1200">
        <a:solidFill>
          <a:schemeClr val="tx1"/>
        </a:solidFill>
        <a:latin typeface="Arial" charset="0"/>
        <a:ea typeface="ヒラギノ角ゴ Pro W3" charset="-128"/>
        <a:cs typeface="+mn-cs"/>
      </a:defRPr>
    </a:lvl1pPr>
    <a:lvl2pPr marL="457200" algn="l" rtl="0" fontAlgn="base">
      <a:spcBef>
        <a:spcPct val="0"/>
      </a:spcBef>
      <a:spcAft>
        <a:spcPct val="0"/>
      </a:spcAft>
      <a:defRPr sz="2400" kern="1200">
        <a:solidFill>
          <a:schemeClr val="tx1"/>
        </a:solidFill>
        <a:latin typeface="Arial" charset="0"/>
        <a:ea typeface="ヒラギノ角ゴ Pro W3" charset="-128"/>
        <a:cs typeface="+mn-cs"/>
      </a:defRPr>
    </a:lvl2pPr>
    <a:lvl3pPr marL="914400" algn="l" rtl="0" fontAlgn="base">
      <a:spcBef>
        <a:spcPct val="0"/>
      </a:spcBef>
      <a:spcAft>
        <a:spcPct val="0"/>
      </a:spcAft>
      <a:defRPr sz="2400" kern="1200">
        <a:solidFill>
          <a:schemeClr val="tx1"/>
        </a:solidFill>
        <a:latin typeface="Arial" charset="0"/>
        <a:ea typeface="ヒラギノ角ゴ Pro W3" charset="-128"/>
        <a:cs typeface="+mn-cs"/>
      </a:defRPr>
    </a:lvl3pPr>
    <a:lvl4pPr marL="1371600" algn="l" rtl="0" fontAlgn="base">
      <a:spcBef>
        <a:spcPct val="0"/>
      </a:spcBef>
      <a:spcAft>
        <a:spcPct val="0"/>
      </a:spcAft>
      <a:defRPr sz="2400" kern="1200">
        <a:solidFill>
          <a:schemeClr val="tx1"/>
        </a:solidFill>
        <a:latin typeface="Arial" charset="0"/>
        <a:ea typeface="ヒラギノ角ゴ Pro W3" charset="-128"/>
        <a:cs typeface="+mn-cs"/>
      </a:defRPr>
    </a:lvl4pPr>
    <a:lvl5pPr marL="1828800" algn="l" rtl="0" fontAlgn="base">
      <a:spcBef>
        <a:spcPct val="0"/>
      </a:spcBef>
      <a:spcAft>
        <a:spcPct val="0"/>
      </a:spcAft>
      <a:defRPr sz="2400" kern="1200">
        <a:solidFill>
          <a:schemeClr val="tx1"/>
        </a:solidFill>
        <a:latin typeface="Arial" charset="0"/>
        <a:ea typeface="ヒラギノ角ゴ Pro W3" charset="-128"/>
        <a:cs typeface="+mn-cs"/>
      </a:defRPr>
    </a:lvl5pPr>
    <a:lvl6pPr marL="2286000" algn="l" defTabSz="914400" rtl="0" eaLnBrk="1" latinLnBrk="0" hangingPunct="1">
      <a:defRPr sz="2400" kern="1200">
        <a:solidFill>
          <a:schemeClr val="tx1"/>
        </a:solidFill>
        <a:latin typeface="Arial" charset="0"/>
        <a:ea typeface="ヒラギノ角ゴ Pro W3" charset="-128"/>
        <a:cs typeface="+mn-cs"/>
      </a:defRPr>
    </a:lvl6pPr>
    <a:lvl7pPr marL="2743200" algn="l" defTabSz="914400" rtl="0" eaLnBrk="1" latinLnBrk="0" hangingPunct="1">
      <a:defRPr sz="2400" kern="1200">
        <a:solidFill>
          <a:schemeClr val="tx1"/>
        </a:solidFill>
        <a:latin typeface="Arial" charset="0"/>
        <a:ea typeface="ヒラギノ角ゴ Pro W3" charset="-128"/>
        <a:cs typeface="+mn-cs"/>
      </a:defRPr>
    </a:lvl7pPr>
    <a:lvl8pPr marL="3200400" algn="l" defTabSz="914400" rtl="0" eaLnBrk="1" latinLnBrk="0" hangingPunct="1">
      <a:defRPr sz="2400" kern="1200">
        <a:solidFill>
          <a:schemeClr val="tx1"/>
        </a:solidFill>
        <a:latin typeface="Arial" charset="0"/>
        <a:ea typeface="ヒラギノ角ゴ Pro W3" charset="-128"/>
        <a:cs typeface="+mn-cs"/>
      </a:defRPr>
    </a:lvl8pPr>
    <a:lvl9pPr marL="3657600" algn="l" defTabSz="914400" rtl="0" eaLnBrk="1" latinLnBrk="0" hangingPunct="1">
      <a:defRPr sz="2400" kern="1200">
        <a:solidFill>
          <a:schemeClr val="tx1"/>
        </a:solidFill>
        <a:latin typeface="Arial" charset="0"/>
        <a:ea typeface="ヒラギノ角ゴ Pro W3"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75B0"/>
    <a:srgbClr val="5B4D94"/>
    <a:srgbClr val="951272"/>
    <a:srgbClr val="0067A7"/>
    <a:srgbClr val="003865"/>
    <a:srgbClr val="284F76"/>
    <a:srgbClr val="3E474E"/>
    <a:srgbClr val="032952"/>
    <a:srgbClr val="00213B"/>
    <a:srgbClr val="3947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41" autoAdjust="0"/>
    <p:restoredTop sz="84734" autoAdjust="0"/>
  </p:normalViewPr>
  <p:slideViewPr>
    <p:cSldViewPr>
      <p:cViewPr varScale="1">
        <p:scale>
          <a:sx n="84" d="100"/>
          <a:sy n="84" d="100"/>
        </p:scale>
        <p:origin x="150" y="14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D3D5AD-66EC-42AF-85A1-94271CF7C61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C6944B-A635-410B-BD3D-D7DFC6632C3D}">
      <dgm:prSet phldrT="[Text]"/>
      <dgm:spPr/>
      <dgm:t>
        <a:bodyPr/>
        <a:lstStyle/>
        <a:p>
          <a:r>
            <a:rPr lang="en-US" dirty="0" smtClean="0"/>
            <a:t>First Minister for Scotland</a:t>
          </a:r>
          <a:endParaRPr lang="en-US" dirty="0"/>
        </a:p>
      </dgm:t>
    </dgm:pt>
    <dgm:pt modelId="{2804F0AD-D4D0-4662-8C75-6D659B8FB556}" type="parTrans" cxnId="{1EF977C1-C9BF-4687-86E8-935E36ED7689}">
      <dgm:prSet/>
      <dgm:spPr/>
      <dgm:t>
        <a:bodyPr/>
        <a:lstStyle/>
        <a:p>
          <a:endParaRPr lang="en-US"/>
        </a:p>
      </dgm:t>
    </dgm:pt>
    <dgm:pt modelId="{A758363D-1925-4625-B670-6AF7BFBD80F4}" type="sibTrans" cxnId="{1EF977C1-C9BF-4687-86E8-935E36ED7689}">
      <dgm:prSet/>
      <dgm:spPr/>
      <dgm:t>
        <a:bodyPr/>
        <a:lstStyle/>
        <a:p>
          <a:endParaRPr lang="en-US"/>
        </a:p>
      </dgm:t>
    </dgm:pt>
    <dgm:pt modelId="{4D70E8D5-3074-4D8D-BD8B-4FBFE12C8A73}">
      <dgm:prSet phldrT="[Text]"/>
      <dgm:spPr/>
      <dgm:t>
        <a:bodyPr/>
        <a:lstStyle/>
        <a:p>
          <a:r>
            <a:rPr lang="en-US" dirty="0" smtClean="0"/>
            <a:t>Chief Medical Officer for Scotland</a:t>
          </a:r>
          <a:endParaRPr lang="en-US" dirty="0"/>
        </a:p>
      </dgm:t>
    </dgm:pt>
    <dgm:pt modelId="{8C43598E-64B2-43F3-821D-B1A5133F4C0D}" type="parTrans" cxnId="{E46F45B1-5239-4792-8CCA-8A9DB27AA66F}">
      <dgm:prSet/>
      <dgm:spPr/>
      <dgm:t>
        <a:bodyPr/>
        <a:lstStyle/>
        <a:p>
          <a:endParaRPr lang="en-US"/>
        </a:p>
      </dgm:t>
    </dgm:pt>
    <dgm:pt modelId="{378F43C3-4C0D-4B7C-817B-EB3434D3A214}" type="sibTrans" cxnId="{E46F45B1-5239-4792-8CCA-8A9DB27AA66F}">
      <dgm:prSet/>
      <dgm:spPr/>
      <dgm:t>
        <a:bodyPr/>
        <a:lstStyle/>
        <a:p>
          <a:endParaRPr lang="en-US"/>
        </a:p>
      </dgm:t>
    </dgm:pt>
    <dgm:pt modelId="{082C3F11-D8E6-49B3-B0C0-76F508E9131B}">
      <dgm:prSet phldrT="[Text]"/>
      <dgm:spPr/>
      <dgm:t>
        <a:bodyPr/>
        <a:lstStyle/>
        <a:p>
          <a:r>
            <a:rPr lang="en-US" dirty="0" smtClean="0"/>
            <a:t>Managing Director, Nokia (Australia / New Zealand)</a:t>
          </a:r>
          <a:endParaRPr lang="en-US" dirty="0"/>
        </a:p>
      </dgm:t>
    </dgm:pt>
    <dgm:pt modelId="{1121B886-D460-4BA3-AC68-C95373A701FD}" type="parTrans" cxnId="{6FAAF0BB-D78C-4813-90C6-4B478036A5A1}">
      <dgm:prSet/>
      <dgm:spPr/>
      <dgm:t>
        <a:bodyPr/>
        <a:lstStyle/>
        <a:p>
          <a:endParaRPr lang="en-US"/>
        </a:p>
      </dgm:t>
    </dgm:pt>
    <dgm:pt modelId="{576C8CC3-D038-495D-8FA7-1F2EAEDE5C99}" type="sibTrans" cxnId="{6FAAF0BB-D78C-4813-90C6-4B478036A5A1}">
      <dgm:prSet/>
      <dgm:spPr/>
      <dgm:t>
        <a:bodyPr/>
        <a:lstStyle/>
        <a:p>
          <a:endParaRPr lang="en-US"/>
        </a:p>
      </dgm:t>
    </dgm:pt>
    <dgm:pt modelId="{4CB2BA4B-2C75-4168-8377-AD0FE97CA1E2}">
      <dgm:prSet phldrT="[Text]"/>
      <dgm:spPr/>
      <dgm:t>
        <a:bodyPr/>
        <a:lstStyle/>
        <a:p>
          <a:r>
            <a:rPr lang="en-US" dirty="0" smtClean="0"/>
            <a:t>Executive Producer, BBC Wales Commissioning</a:t>
          </a:r>
          <a:endParaRPr lang="en-US" dirty="0"/>
        </a:p>
      </dgm:t>
    </dgm:pt>
    <dgm:pt modelId="{B21C10F2-C1F1-4701-A5D8-B8BF523AA701}" type="parTrans" cxnId="{F8A34317-EEB1-4AD0-8303-9005F43FD2EA}">
      <dgm:prSet/>
      <dgm:spPr/>
      <dgm:t>
        <a:bodyPr/>
        <a:lstStyle/>
        <a:p>
          <a:endParaRPr lang="en-US"/>
        </a:p>
      </dgm:t>
    </dgm:pt>
    <dgm:pt modelId="{711947B7-8260-4AD5-B91F-57A74DA86527}" type="sibTrans" cxnId="{F8A34317-EEB1-4AD0-8303-9005F43FD2EA}">
      <dgm:prSet/>
      <dgm:spPr/>
      <dgm:t>
        <a:bodyPr/>
        <a:lstStyle/>
        <a:p>
          <a:endParaRPr lang="en-US"/>
        </a:p>
      </dgm:t>
    </dgm:pt>
    <dgm:pt modelId="{145B9918-8908-473A-BA65-2AA174131197}">
      <dgm:prSet phldrT="[Text]"/>
      <dgm:spPr/>
      <dgm:t>
        <a:bodyPr/>
        <a:lstStyle/>
        <a:p>
          <a:r>
            <a:rPr lang="en-US" dirty="0" smtClean="0"/>
            <a:t>Trust Board Director, NHS</a:t>
          </a:r>
          <a:endParaRPr lang="en-US" dirty="0"/>
        </a:p>
      </dgm:t>
    </dgm:pt>
    <dgm:pt modelId="{142A2FAE-9335-44C2-9874-A60B1D252CDA}" type="parTrans" cxnId="{D05BF66D-1619-483D-AA68-5E86116A548D}">
      <dgm:prSet/>
      <dgm:spPr/>
      <dgm:t>
        <a:bodyPr/>
        <a:lstStyle/>
        <a:p>
          <a:endParaRPr lang="en-US"/>
        </a:p>
      </dgm:t>
    </dgm:pt>
    <dgm:pt modelId="{B7FA6DD5-E57C-43E7-BA4B-E8045D8203A7}" type="sibTrans" cxnId="{D05BF66D-1619-483D-AA68-5E86116A548D}">
      <dgm:prSet/>
      <dgm:spPr/>
      <dgm:t>
        <a:bodyPr/>
        <a:lstStyle/>
        <a:p>
          <a:endParaRPr lang="en-US"/>
        </a:p>
      </dgm:t>
    </dgm:pt>
    <dgm:pt modelId="{E6BEF3BB-E55F-449B-9F7E-6E46D0B550B5}">
      <dgm:prSet phldrT="[Text]"/>
      <dgm:spPr/>
      <dgm:t>
        <a:bodyPr/>
        <a:lstStyle/>
        <a:p>
          <a:r>
            <a:rPr lang="en-US" dirty="0" smtClean="0"/>
            <a:t>Writer / Director </a:t>
          </a:r>
          <a:r>
            <a:rPr lang="en-US" dirty="0" err="1" smtClean="0"/>
            <a:t>Partickular</a:t>
          </a:r>
          <a:r>
            <a:rPr lang="en-US" dirty="0" smtClean="0"/>
            <a:t> Films</a:t>
          </a:r>
          <a:endParaRPr lang="en-US" dirty="0"/>
        </a:p>
      </dgm:t>
    </dgm:pt>
    <dgm:pt modelId="{D6DF9908-DBC4-4164-9D75-449563FFC3A7}" type="parTrans" cxnId="{8AC95C73-D158-4D39-B601-E2F5CF43B8CC}">
      <dgm:prSet/>
      <dgm:spPr/>
      <dgm:t>
        <a:bodyPr/>
        <a:lstStyle/>
        <a:p>
          <a:endParaRPr lang="en-US"/>
        </a:p>
      </dgm:t>
    </dgm:pt>
    <dgm:pt modelId="{68D6877C-028B-432D-922B-E54296586A00}" type="sibTrans" cxnId="{8AC95C73-D158-4D39-B601-E2F5CF43B8CC}">
      <dgm:prSet/>
      <dgm:spPr/>
      <dgm:t>
        <a:bodyPr/>
        <a:lstStyle/>
        <a:p>
          <a:endParaRPr lang="en-US"/>
        </a:p>
      </dgm:t>
    </dgm:pt>
    <dgm:pt modelId="{EB2C3AC3-A9BF-4954-8B75-7E5FD7134FA2}" type="pres">
      <dgm:prSet presAssocID="{96D3D5AD-66EC-42AF-85A1-94271CF7C619}" presName="Name0" presStyleCnt="0">
        <dgm:presLayoutVars>
          <dgm:chMax val="7"/>
          <dgm:chPref val="7"/>
          <dgm:dir/>
        </dgm:presLayoutVars>
      </dgm:prSet>
      <dgm:spPr/>
      <dgm:t>
        <a:bodyPr/>
        <a:lstStyle/>
        <a:p>
          <a:endParaRPr lang="en-GB"/>
        </a:p>
      </dgm:t>
    </dgm:pt>
    <dgm:pt modelId="{E8E72EBD-7FA0-410E-ACCE-C143F311E629}" type="pres">
      <dgm:prSet presAssocID="{96D3D5AD-66EC-42AF-85A1-94271CF7C619}" presName="Name1" presStyleCnt="0"/>
      <dgm:spPr/>
    </dgm:pt>
    <dgm:pt modelId="{A4E16418-21B7-4A2F-84D3-B2B95ECD0658}" type="pres">
      <dgm:prSet presAssocID="{96D3D5AD-66EC-42AF-85A1-94271CF7C619}" presName="cycle" presStyleCnt="0"/>
      <dgm:spPr/>
    </dgm:pt>
    <dgm:pt modelId="{C23CAA06-476B-4627-9EA6-6BEADFD0CF37}" type="pres">
      <dgm:prSet presAssocID="{96D3D5AD-66EC-42AF-85A1-94271CF7C619}" presName="srcNode" presStyleLbl="node1" presStyleIdx="0" presStyleCnt="6"/>
      <dgm:spPr/>
    </dgm:pt>
    <dgm:pt modelId="{1C264CBD-A0F1-41BD-8F37-9155C5418683}" type="pres">
      <dgm:prSet presAssocID="{96D3D5AD-66EC-42AF-85A1-94271CF7C619}" presName="conn" presStyleLbl="parChTrans1D2" presStyleIdx="0" presStyleCnt="1"/>
      <dgm:spPr/>
      <dgm:t>
        <a:bodyPr/>
        <a:lstStyle/>
        <a:p>
          <a:endParaRPr lang="en-GB"/>
        </a:p>
      </dgm:t>
    </dgm:pt>
    <dgm:pt modelId="{1A55F4DB-12E5-4664-A859-CCA7669B9204}" type="pres">
      <dgm:prSet presAssocID="{96D3D5AD-66EC-42AF-85A1-94271CF7C619}" presName="extraNode" presStyleLbl="node1" presStyleIdx="0" presStyleCnt="6"/>
      <dgm:spPr/>
    </dgm:pt>
    <dgm:pt modelId="{5530B22E-FF1C-473D-99E9-0929722251BD}" type="pres">
      <dgm:prSet presAssocID="{96D3D5AD-66EC-42AF-85A1-94271CF7C619}" presName="dstNode" presStyleLbl="node1" presStyleIdx="0" presStyleCnt="6"/>
      <dgm:spPr/>
    </dgm:pt>
    <dgm:pt modelId="{0A0F0701-33A8-43BE-A2E0-7012B1BE09D4}" type="pres">
      <dgm:prSet presAssocID="{E2C6944B-A635-410B-BD3D-D7DFC6632C3D}" presName="text_1" presStyleLbl="node1" presStyleIdx="0" presStyleCnt="6">
        <dgm:presLayoutVars>
          <dgm:bulletEnabled val="1"/>
        </dgm:presLayoutVars>
      </dgm:prSet>
      <dgm:spPr/>
      <dgm:t>
        <a:bodyPr/>
        <a:lstStyle/>
        <a:p>
          <a:endParaRPr lang="en-GB"/>
        </a:p>
      </dgm:t>
    </dgm:pt>
    <dgm:pt modelId="{11A41F7D-F6A6-43E9-A895-F9B802F08908}" type="pres">
      <dgm:prSet presAssocID="{E2C6944B-A635-410B-BD3D-D7DFC6632C3D}" presName="accent_1" presStyleCnt="0"/>
      <dgm:spPr/>
    </dgm:pt>
    <dgm:pt modelId="{F53209D4-1923-4ABC-A518-A12842A4CCA0}" type="pres">
      <dgm:prSet presAssocID="{E2C6944B-A635-410B-BD3D-D7DFC6632C3D}" presName="accentRepeatNode" presStyleLbl="solidFgAcc1" presStyleIdx="0" presStyleCnt="6"/>
      <dgm:spPr/>
    </dgm:pt>
    <dgm:pt modelId="{7F6BFB45-DC0A-424C-8E33-3979747A6D8F}" type="pres">
      <dgm:prSet presAssocID="{4D70E8D5-3074-4D8D-BD8B-4FBFE12C8A73}" presName="text_2" presStyleLbl="node1" presStyleIdx="1" presStyleCnt="6">
        <dgm:presLayoutVars>
          <dgm:bulletEnabled val="1"/>
        </dgm:presLayoutVars>
      </dgm:prSet>
      <dgm:spPr/>
      <dgm:t>
        <a:bodyPr/>
        <a:lstStyle/>
        <a:p>
          <a:endParaRPr lang="en-US"/>
        </a:p>
      </dgm:t>
    </dgm:pt>
    <dgm:pt modelId="{CF90298A-3D3D-498B-BAC1-9EC0D15A5675}" type="pres">
      <dgm:prSet presAssocID="{4D70E8D5-3074-4D8D-BD8B-4FBFE12C8A73}" presName="accent_2" presStyleCnt="0"/>
      <dgm:spPr/>
    </dgm:pt>
    <dgm:pt modelId="{2B827397-BD31-461A-A6D5-3E3F3D3C01BA}" type="pres">
      <dgm:prSet presAssocID="{4D70E8D5-3074-4D8D-BD8B-4FBFE12C8A73}" presName="accentRepeatNode" presStyleLbl="solidFgAcc1" presStyleIdx="1" presStyleCnt="6"/>
      <dgm:spPr/>
    </dgm:pt>
    <dgm:pt modelId="{C39E1223-FFB6-4FEB-B02A-48BAD14AC464}" type="pres">
      <dgm:prSet presAssocID="{082C3F11-D8E6-49B3-B0C0-76F508E9131B}" presName="text_3" presStyleLbl="node1" presStyleIdx="2" presStyleCnt="6">
        <dgm:presLayoutVars>
          <dgm:bulletEnabled val="1"/>
        </dgm:presLayoutVars>
      </dgm:prSet>
      <dgm:spPr/>
      <dgm:t>
        <a:bodyPr/>
        <a:lstStyle/>
        <a:p>
          <a:endParaRPr lang="en-US"/>
        </a:p>
      </dgm:t>
    </dgm:pt>
    <dgm:pt modelId="{50CF7C1C-CF57-485C-8816-5D454D6E75B0}" type="pres">
      <dgm:prSet presAssocID="{082C3F11-D8E6-49B3-B0C0-76F508E9131B}" presName="accent_3" presStyleCnt="0"/>
      <dgm:spPr/>
    </dgm:pt>
    <dgm:pt modelId="{910692D6-23AC-4283-B037-AC55D74D2885}" type="pres">
      <dgm:prSet presAssocID="{082C3F11-D8E6-49B3-B0C0-76F508E9131B}" presName="accentRepeatNode" presStyleLbl="solidFgAcc1" presStyleIdx="2" presStyleCnt="6"/>
      <dgm:spPr/>
    </dgm:pt>
    <dgm:pt modelId="{99390776-0225-4324-9EFE-99E14BFD9F67}" type="pres">
      <dgm:prSet presAssocID="{4CB2BA4B-2C75-4168-8377-AD0FE97CA1E2}" presName="text_4" presStyleLbl="node1" presStyleIdx="3" presStyleCnt="6">
        <dgm:presLayoutVars>
          <dgm:bulletEnabled val="1"/>
        </dgm:presLayoutVars>
      </dgm:prSet>
      <dgm:spPr/>
      <dgm:t>
        <a:bodyPr/>
        <a:lstStyle/>
        <a:p>
          <a:endParaRPr lang="en-US"/>
        </a:p>
      </dgm:t>
    </dgm:pt>
    <dgm:pt modelId="{CD0190BC-28CB-49EA-8949-850B37E3E80D}" type="pres">
      <dgm:prSet presAssocID="{4CB2BA4B-2C75-4168-8377-AD0FE97CA1E2}" presName="accent_4" presStyleCnt="0"/>
      <dgm:spPr/>
    </dgm:pt>
    <dgm:pt modelId="{CE3712C0-ADE5-4318-8729-9CD0B809AC61}" type="pres">
      <dgm:prSet presAssocID="{4CB2BA4B-2C75-4168-8377-AD0FE97CA1E2}" presName="accentRepeatNode" presStyleLbl="solidFgAcc1" presStyleIdx="3" presStyleCnt="6"/>
      <dgm:spPr/>
    </dgm:pt>
    <dgm:pt modelId="{53DF95D7-D83D-4079-851C-67BA0566B7E9}" type="pres">
      <dgm:prSet presAssocID="{145B9918-8908-473A-BA65-2AA174131197}" presName="text_5" presStyleLbl="node1" presStyleIdx="4" presStyleCnt="6">
        <dgm:presLayoutVars>
          <dgm:bulletEnabled val="1"/>
        </dgm:presLayoutVars>
      </dgm:prSet>
      <dgm:spPr/>
      <dgm:t>
        <a:bodyPr/>
        <a:lstStyle/>
        <a:p>
          <a:endParaRPr lang="en-US"/>
        </a:p>
      </dgm:t>
    </dgm:pt>
    <dgm:pt modelId="{F9A887AA-1F54-43FA-85BA-DCDB8B223BE1}" type="pres">
      <dgm:prSet presAssocID="{145B9918-8908-473A-BA65-2AA174131197}" presName="accent_5" presStyleCnt="0"/>
      <dgm:spPr/>
    </dgm:pt>
    <dgm:pt modelId="{07F9E516-1C6F-46FC-943B-43B3CD9DB973}" type="pres">
      <dgm:prSet presAssocID="{145B9918-8908-473A-BA65-2AA174131197}" presName="accentRepeatNode" presStyleLbl="solidFgAcc1" presStyleIdx="4" presStyleCnt="6"/>
      <dgm:spPr/>
    </dgm:pt>
    <dgm:pt modelId="{598102F2-DCC0-4422-9AD3-4CFDDAAADB6C}" type="pres">
      <dgm:prSet presAssocID="{E6BEF3BB-E55F-449B-9F7E-6E46D0B550B5}" presName="text_6" presStyleLbl="node1" presStyleIdx="5" presStyleCnt="6">
        <dgm:presLayoutVars>
          <dgm:bulletEnabled val="1"/>
        </dgm:presLayoutVars>
      </dgm:prSet>
      <dgm:spPr/>
      <dgm:t>
        <a:bodyPr/>
        <a:lstStyle/>
        <a:p>
          <a:endParaRPr lang="en-GB"/>
        </a:p>
      </dgm:t>
    </dgm:pt>
    <dgm:pt modelId="{02446A72-ADEF-43E9-A7A8-576DF6D48617}" type="pres">
      <dgm:prSet presAssocID="{E6BEF3BB-E55F-449B-9F7E-6E46D0B550B5}" presName="accent_6" presStyleCnt="0"/>
      <dgm:spPr/>
    </dgm:pt>
    <dgm:pt modelId="{32A6A228-F205-4EC9-8829-D3AE350FD91B}" type="pres">
      <dgm:prSet presAssocID="{E6BEF3BB-E55F-449B-9F7E-6E46D0B550B5}" presName="accentRepeatNode" presStyleLbl="solidFgAcc1" presStyleIdx="5" presStyleCnt="6"/>
      <dgm:spPr/>
    </dgm:pt>
  </dgm:ptLst>
  <dgm:cxnLst>
    <dgm:cxn modelId="{E37EC8D4-0AEC-40E1-83B2-91D719C2C0E0}" type="presOf" srcId="{E2C6944B-A635-410B-BD3D-D7DFC6632C3D}" destId="{0A0F0701-33A8-43BE-A2E0-7012B1BE09D4}" srcOrd="0" destOrd="0" presId="urn:microsoft.com/office/officeart/2008/layout/VerticalCurvedList"/>
    <dgm:cxn modelId="{AF74582C-C1F0-4A0F-91ED-581370D1BCC8}" type="presOf" srcId="{96D3D5AD-66EC-42AF-85A1-94271CF7C619}" destId="{EB2C3AC3-A9BF-4954-8B75-7E5FD7134FA2}" srcOrd="0" destOrd="0" presId="urn:microsoft.com/office/officeart/2008/layout/VerticalCurvedList"/>
    <dgm:cxn modelId="{6FAAF0BB-D78C-4813-90C6-4B478036A5A1}" srcId="{96D3D5AD-66EC-42AF-85A1-94271CF7C619}" destId="{082C3F11-D8E6-49B3-B0C0-76F508E9131B}" srcOrd="2" destOrd="0" parTransId="{1121B886-D460-4BA3-AC68-C95373A701FD}" sibTransId="{576C8CC3-D038-495D-8FA7-1F2EAEDE5C99}"/>
    <dgm:cxn modelId="{358E8994-CED8-420B-A1E1-8069D2092E9F}" type="presOf" srcId="{4CB2BA4B-2C75-4168-8377-AD0FE97CA1E2}" destId="{99390776-0225-4324-9EFE-99E14BFD9F67}" srcOrd="0" destOrd="0" presId="urn:microsoft.com/office/officeart/2008/layout/VerticalCurvedList"/>
    <dgm:cxn modelId="{8AC95C73-D158-4D39-B601-E2F5CF43B8CC}" srcId="{96D3D5AD-66EC-42AF-85A1-94271CF7C619}" destId="{E6BEF3BB-E55F-449B-9F7E-6E46D0B550B5}" srcOrd="5" destOrd="0" parTransId="{D6DF9908-DBC4-4164-9D75-449563FFC3A7}" sibTransId="{68D6877C-028B-432D-922B-E54296586A00}"/>
    <dgm:cxn modelId="{F8A34317-EEB1-4AD0-8303-9005F43FD2EA}" srcId="{96D3D5AD-66EC-42AF-85A1-94271CF7C619}" destId="{4CB2BA4B-2C75-4168-8377-AD0FE97CA1E2}" srcOrd="3" destOrd="0" parTransId="{B21C10F2-C1F1-4701-A5D8-B8BF523AA701}" sibTransId="{711947B7-8260-4AD5-B91F-57A74DA86527}"/>
    <dgm:cxn modelId="{1EF977C1-C9BF-4687-86E8-935E36ED7689}" srcId="{96D3D5AD-66EC-42AF-85A1-94271CF7C619}" destId="{E2C6944B-A635-410B-BD3D-D7DFC6632C3D}" srcOrd="0" destOrd="0" parTransId="{2804F0AD-D4D0-4662-8C75-6D659B8FB556}" sibTransId="{A758363D-1925-4625-B670-6AF7BFBD80F4}"/>
    <dgm:cxn modelId="{43EE94FF-61A2-44F5-BF81-308E53D4182E}" type="presOf" srcId="{4D70E8D5-3074-4D8D-BD8B-4FBFE12C8A73}" destId="{7F6BFB45-DC0A-424C-8E33-3979747A6D8F}" srcOrd="0" destOrd="0" presId="urn:microsoft.com/office/officeart/2008/layout/VerticalCurvedList"/>
    <dgm:cxn modelId="{6727EB37-9D0C-460E-A5FF-264379A5F144}" type="presOf" srcId="{082C3F11-D8E6-49B3-B0C0-76F508E9131B}" destId="{C39E1223-FFB6-4FEB-B02A-48BAD14AC464}" srcOrd="0" destOrd="0" presId="urn:microsoft.com/office/officeart/2008/layout/VerticalCurvedList"/>
    <dgm:cxn modelId="{E46F45B1-5239-4792-8CCA-8A9DB27AA66F}" srcId="{96D3D5AD-66EC-42AF-85A1-94271CF7C619}" destId="{4D70E8D5-3074-4D8D-BD8B-4FBFE12C8A73}" srcOrd="1" destOrd="0" parTransId="{8C43598E-64B2-43F3-821D-B1A5133F4C0D}" sibTransId="{378F43C3-4C0D-4B7C-817B-EB3434D3A214}"/>
    <dgm:cxn modelId="{E246A227-628D-4735-92D1-B6BF1AE97DF9}" type="presOf" srcId="{E6BEF3BB-E55F-449B-9F7E-6E46D0B550B5}" destId="{598102F2-DCC0-4422-9AD3-4CFDDAAADB6C}" srcOrd="0" destOrd="0" presId="urn:microsoft.com/office/officeart/2008/layout/VerticalCurvedList"/>
    <dgm:cxn modelId="{D05BF66D-1619-483D-AA68-5E86116A548D}" srcId="{96D3D5AD-66EC-42AF-85A1-94271CF7C619}" destId="{145B9918-8908-473A-BA65-2AA174131197}" srcOrd="4" destOrd="0" parTransId="{142A2FAE-9335-44C2-9874-A60B1D252CDA}" sibTransId="{B7FA6DD5-E57C-43E7-BA4B-E8045D8203A7}"/>
    <dgm:cxn modelId="{BA944073-6104-4641-B776-8D8F0DFDBB1F}" type="presOf" srcId="{145B9918-8908-473A-BA65-2AA174131197}" destId="{53DF95D7-D83D-4079-851C-67BA0566B7E9}" srcOrd="0" destOrd="0" presId="urn:microsoft.com/office/officeart/2008/layout/VerticalCurvedList"/>
    <dgm:cxn modelId="{FBC14DE2-A6BD-40F4-8DD8-FD05FB0EAE67}" type="presOf" srcId="{A758363D-1925-4625-B670-6AF7BFBD80F4}" destId="{1C264CBD-A0F1-41BD-8F37-9155C5418683}" srcOrd="0" destOrd="0" presId="urn:microsoft.com/office/officeart/2008/layout/VerticalCurvedList"/>
    <dgm:cxn modelId="{49114A1C-DBDF-4C00-BCA4-0511C12CD046}" type="presParOf" srcId="{EB2C3AC3-A9BF-4954-8B75-7E5FD7134FA2}" destId="{E8E72EBD-7FA0-410E-ACCE-C143F311E629}" srcOrd="0" destOrd="0" presId="urn:microsoft.com/office/officeart/2008/layout/VerticalCurvedList"/>
    <dgm:cxn modelId="{A25A1557-BAA5-446C-A6AA-2CBE1966254B}" type="presParOf" srcId="{E8E72EBD-7FA0-410E-ACCE-C143F311E629}" destId="{A4E16418-21B7-4A2F-84D3-B2B95ECD0658}" srcOrd="0" destOrd="0" presId="urn:microsoft.com/office/officeart/2008/layout/VerticalCurvedList"/>
    <dgm:cxn modelId="{AF08A08E-B196-4EE1-8F97-C18D5A926B7F}" type="presParOf" srcId="{A4E16418-21B7-4A2F-84D3-B2B95ECD0658}" destId="{C23CAA06-476B-4627-9EA6-6BEADFD0CF37}" srcOrd="0" destOrd="0" presId="urn:microsoft.com/office/officeart/2008/layout/VerticalCurvedList"/>
    <dgm:cxn modelId="{EB2CA854-32F9-418E-9C2E-75CF81D22E93}" type="presParOf" srcId="{A4E16418-21B7-4A2F-84D3-B2B95ECD0658}" destId="{1C264CBD-A0F1-41BD-8F37-9155C5418683}" srcOrd="1" destOrd="0" presId="urn:microsoft.com/office/officeart/2008/layout/VerticalCurvedList"/>
    <dgm:cxn modelId="{8BE320C6-1137-42F4-BFC3-36361FF96526}" type="presParOf" srcId="{A4E16418-21B7-4A2F-84D3-B2B95ECD0658}" destId="{1A55F4DB-12E5-4664-A859-CCA7669B9204}" srcOrd="2" destOrd="0" presId="urn:microsoft.com/office/officeart/2008/layout/VerticalCurvedList"/>
    <dgm:cxn modelId="{78F1FAD1-F14D-4638-A49D-0CC65D307C23}" type="presParOf" srcId="{A4E16418-21B7-4A2F-84D3-B2B95ECD0658}" destId="{5530B22E-FF1C-473D-99E9-0929722251BD}" srcOrd="3" destOrd="0" presId="urn:microsoft.com/office/officeart/2008/layout/VerticalCurvedList"/>
    <dgm:cxn modelId="{6C39ECAD-51CF-46FF-92E9-89F123EE2F1C}" type="presParOf" srcId="{E8E72EBD-7FA0-410E-ACCE-C143F311E629}" destId="{0A0F0701-33A8-43BE-A2E0-7012B1BE09D4}" srcOrd="1" destOrd="0" presId="urn:microsoft.com/office/officeart/2008/layout/VerticalCurvedList"/>
    <dgm:cxn modelId="{E032B532-71AF-48EF-A361-BE614BFD91B3}" type="presParOf" srcId="{E8E72EBD-7FA0-410E-ACCE-C143F311E629}" destId="{11A41F7D-F6A6-43E9-A895-F9B802F08908}" srcOrd="2" destOrd="0" presId="urn:microsoft.com/office/officeart/2008/layout/VerticalCurvedList"/>
    <dgm:cxn modelId="{5FBA1204-7AEB-4293-87AD-B45005F32535}" type="presParOf" srcId="{11A41F7D-F6A6-43E9-A895-F9B802F08908}" destId="{F53209D4-1923-4ABC-A518-A12842A4CCA0}" srcOrd="0" destOrd="0" presId="urn:microsoft.com/office/officeart/2008/layout/VerticalCurvedList"/>
    <dgm:cxn modelId="{207B499E-3594-47E4-B34E-D22D2EF812A8}" type="presParOf" srcId="{E8E72EBD-7FA0-410E-ACCE-C143F311E629}" destId="{7F6BFB45-DC0A-424C-8E33-3979747A6D8F}" srcOrd="3" destOrd="0" presId="urn:microsoft.com/office/officeart/2008/layout/VerticalCurvedList"/>
    <dgm:cxn modelId="{FEAA11AE-F134-4148-AF71-36CA977F64CE}" type="presParOf" srcId="{E8E72EBD-7FA0-410E-ACCE-C143F311E629}" destId="{CF90298A-3D3D-498B-BAC1-9EC0D15A5675}" srcOrd="4" destOrd="0" presId="urn:microsoft.com/office/officeart/2008/layout/VerticalCurvedList"/>
    <dgm:cxn modelId="{1A7533D4-86E4-4A49-882B-45669DFD7DF2}" type="presParOf" srcId="{CF90298A-3D3D-498B-BAC1-9EC0D15A5675}" destId="{2B827397-BD31-461A-A6D5-3E3F3D3C01BA}" srcOrd="0" destOrd="0" presId="urn:microsoft.com/office/officeart/2008/layout/VerticalCurvedList"/>
    <dgm:cxn modelId="{6EEB5A88-88BE-4F37-BCD6-B5946515D61F}" type="presParOf" srcId="{E8E72EBD-7FA0-410E-ACCE-C143F311E629}" destId="{C39E1223-FFB6-4FEB-B02A-48BAD14AC464}" srcOrd="5" destOrd="0" presId="urn:microsoft.com/office/officeart/2008/layout/VerticalCurvedList"/>
    <dgm:cxn modelId="{49E7E009-8214-41BD-868A-DA041A743618}" type="presParOf" srcId="{E8E72EBD-7FA0-410E-ACCE-C143F311E629}" destId="{50CF7C1C-CF57-485C-8816-5D454D6E75B0}" srcOrd="6" destOrd="0" presId="urn:microsoft.com/office/officeart/2008/layout/VerticalCurvedList"/>
    <dgm:cxn modelId="{5470F94B-5AC9-4D11-A093-E71E320EC96F}" type="presParOf" srcId="{50CF7C1C-CF57-485C-8816-5D454D6E75B0}" destId="{910692D6-23AC-4283-B037-AC55D74D2885}" srcOrd="0" destOrd="0" presId="urn:microsoft.com/office/officeart/2008/layout/VerticalCurvedList"/>
    <dgm:cxn modelId="{4A456963-ADFC-4A78-85EC-B03D9BB31622}" type="presParOf" srcId="{E8E72EBD-7FA0-410E-ACCE-C143F311E629}" destId="{99390776-0225-4324-9EFE-99E14BFD9F67}" srcOrd="7" destOrd="0" presId="urn:microsoft.com/office/officeart/2008/layout/VerticalCurvedList"/>
    <dgm:cxn modelId="{286A9A19-350C-4928-8D8D-7A230F9E9498}" type="presParOf" srcId="{E8E72EBD-7FA0-410E-ACCE-C143F311E629}" destId="{CD0190BC-28CB-49EA-8949-850B37E3E80D}" srcOrd="8" destOrd="0" presId="urn:microsoft.com/office/officeart/2008/layout/VerticalCurvedList"/>
    <dgm:cxn modelId="{29BB40B5-3EA5-4924-93BD-3413172F0205}" type="presParOf" srcId="{CD0190BC-28CB-49EA-8949-850B37E3E80D}" destId="{CE3712C0-ADE5-4318-8729-9CD0B809AC61}" srcOrd="0" destOrd="0" presId="urn:microsoft.com/office/officeart/2008/layout/VerticalCurvedList"/>
    <dgm:cxn modelId="{4EC9AD7A-C2CE-48F9-8E76-4C22BE49A7BE}" type="presParOf" srcId="{E8E72EBD-7FA0-410E-ACCE-C143F311E629}" destId="{53DF95D7-D83D-4079-851C-67BA0566B7E9}" srcOrd="9" destOrd="0" presId="urn:microsoft.com/office/officeart/2008/layout/VerticalCurvedList"/>
    <dgm:cxn modelId="{8D587C3F-C3E0-47B7-ACC5-4C0EF0399BB5}" type="presParOf" srcId="{E8E72EBD-7FA0-410E-ACCE-C143F311E629}" destId="{F9A887AA-1F54-43FA-85BA-DCDB8B223BE1}" srcOrd="10" destOrd="0" presId="urn:microsoft.com/office/officeart/2008/layout/VerticalCurvedList"/>
    <dgm:cxn modelId="{AB6F9232-C268-4378-A8A3-AE72F9D2B321}" type="presParOf" srcId="{F9A887AA-1F54-43FA-85BA-DCDB8B223BE1}" destId="{07F9E516-1C6F-46FC-943B-43B3CD9DB973}" srcOrd="0" destOrd="0" presId="urn:microsoft.com/office/officeart/2008/layout/VerticalCurvedList"/>
    <dgm:cxn modelId="{D3C65735-E437-47E6-8588-93A454B4E9B6}" type="presParOf" srcId="{E8E72EBD-7FA0-410E-ACCE-C143F311E629}" destId="{598102F2-DCC0-4422-9AD3-4CFDDAAADB6C}" srcOrd="11" destOrd="0" presId="urn:microsoft.com/office/officeart/2008/layout/VerticalCurvedList"/>
    <dgm:cxn modelId="{BA5A037D-4D03-4938-9D4E-2E15ED573936}" type="presParOf" srcId="{E8E72EBD-7FA0-410E-ACCE-C143F311E629}" destId="{02446A72-ADEF-43E9-A7A8-576DF6D48617}" srcOrd="12" destOrd="0" presId="urn:microsoft.com/office/officeart/2008/layout/VerticalCurvedList"/>
    <dgm:cxn modelId="{1F633695-64CB-4776-9289-4231AC73E8E7}" type="presParOf" srcId="{02446A72-ADEF-43E9-A7A8-576DF6D48617}" destId="{32A6A228-F205-4EC9-8829-D3AE350FD91B}"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264CBD-A0F1-41BD-8F37-9155C5418683}">
      <dsp:nvSpPr>
        <dsp:cNvPr id="0" name=""/>
        <dsp:cNvSpPr/>
      </dsp:nvSpPr>
      <dsp:spPr>
        <a:xfrm>
          <a:off x="-3010736" y="-463658"/>
          <a:ext cx="3591613" cy="3591613"/>
        </a:xfrm>
        <a:prstGeom prst="blockArc">
          <a:avLst>
            <a:gd name="adj1" fmla="val 18900000"/>
            <a:gd name="adj2" fmla="val 2700000"/>
            <a:gd name="adj3" fmla="val 60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0F0701-33A8-43BE-A2E0-7012B1BE09D4}">
      <dsp:nvSpPr>
        <dsp:cNvPr id="0" name=""/>
        <dsp:cNvSpPr/>
      </dsp:nvSpPr>
      <dsp:spPr>
        <a:xfrm>
          <a:off x="218163" y="140301"/>
          <a:ext cx="4331946" cy="2804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645" tIns="30480" rIns="30480" bIns="30480" numCol="1" spcCol="1270" anchor="ctr" anchorCtr="0">
          <a:noAutofit/>
        </a:bodyPr>
        <a:lstStyle/>
        <a:p>
          <a:pPr lvl="0" algn="l" defTabSz="533400">
            <a:lnSpc>
              <a:spcPct val="90000"/>
            </a:lnSpc>
            <a:spcBef>
              <a:spcPct val="0"/>
            </a:spcBef>
            <a:spcAft>
              <a:spcPct val="35000"/>
            </a:spcAft>
          </a:pPr>
          <a:r>
            <a:rPr lang="en-US" sz="1200" kern="1200" dirty="0" smtClean="0"/>
            <a:t>First Minister for Scotland</a:t>
          </a:r>
          <a:endParaRPr lang="en-US" sz="1200" kern="1200" dirty="0"/>
        </a:p>
      </dsp:txBody>
      <dsp:txXfrm>
        <a:off x="218163" y="140301"/>
        <a:ext cx="4331946" cy="280497"/>
      </dsp:txXfrm>
    </dsp:sp>
    <dsp:sp modelId="{F53209D4-1923-4ABC-A518-A12842A4CCA0}">
      <dsp:nvSpPr>
        <dsp:cNvPr id="0" name=""/>
        <dsp:cNvSpPr/>
      </dsp:nvSpPr>
      <dsp:spPr>
        <a:xfrm>
          <a:off x="42852" y="105239"/>
          <a:ext cx="350621" cy="35062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6BFB45-DC0A-424C-8E33-3979747A6D8F}">
      <dsp:nvSpPr>
        <dsp:cNvPr id="0" name=""/>
        <dsp:cNvSpPr/>
      </dsp:nvSpPr>
      <dsp:spPr>
        <a:xfrm>
          <a:off x="448891" y="560994"/>
          <a:ext cx="4101218" cy="2804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645" tIns="30480" rIns="30480" bIns="30480" numCol="1" spcCol="1270" anchor="ctr" anchorCtr="0">
          <a:noAutofit/>
        </a:bodyPr>
        <a:lstStyle/>
        <a:p>
          <a:pPr lvl="0" algn="l" defTabSz="533400">
            <a:lnSpc>
              <a:spcPct val="90000"/>
            </a:lnSpc>
            <a:spcBef>
              <a:spcPct val="0"/>
            </a:spcBef>
            <a:spcAft>
              <a:spcPct val="35000"/>
            </a:spcAft>
          </a:pPr>
          <a:r>
            <a:rPr lang="en-US" sz="1200" kern="1200" dirty="0" smtClean="0"/>
            <a:t>Chief Medical Officer for Scotland</a:t>
          </a:r>
          <a:endParaRPr lang="en-US" sz="1200" kern="1200" dirty="0"/>
        </a:p>
      </dsp:txBody>
      <dsp:txXfrm>
        <a:off x="448891" y="560994"/>
        <a:ext cx="4101218" cy="280497"/>
      </dsp:txXfrm>
    </dsp:sp>
    <dsp:sp modelId="{2B827397-BD31-461A-A6D5-3E3F3D3C01BA}">
      <dsp:nvSpPr>
        <dsp:cNvPr id="0" name=""/>
        <dsp:cNvSpPr/>
      </dsp:nvSpPr>
      <dsp:spPr>
        <a:xfrm>
          <a:off x="273580" y="525932"/>
          <a:ext cx="350621" cy="35062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9E1223-FFB6-4FEB-B02A-48BAD14AC464}">
      <dsp:nvSpPr>
        <dsp:cNvPr id="0" name=""/>
        <dsp:cNvSpPr/>
      </dsp:nvSpPr>
      <dsp:spPr>
        <a:xfrm>
          <a:off x="554397" y="981686"/>
          <a:ext cx="3995712" cy="2804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645" tIns="30480" rIns="30480" bIns="30480" numCol="1" spcCol="1270" anchor="ctr" anchorCtr="0">
          <a:noAutofit/>
        </a:bodyPr>
        <a:lstStyle/>
        <a:p>
          <a:pPr lvl="0" algn="l" defTabSz="533400">
            <a:lnSpc>
              <a:spcPct val="90000"/>
            </a:lnSpc>
            <a:spcBef>
              <a:spcPct val="0"/>
            </a:spcBef>
            <a:spcAft>
              <a:spcPct val="35000"/>
            </a:spcAft>
          </a:pPr>
          <a:r>
            <a:rPr lang="en-US" sz="1200" kern="1200" dirty="0" smtClean="0"/>
            <a:t>Managing Director, Nokia (Australia / New Zealand)</a:t>
          </a:r>
          <a:endParaRPr lang="en-US" sz="1200" kern="1200" dirty="0"/>
        </a:p>
      </dsp:txBody>
      <dsp:txXfrm>
        <a:off x="554397" y="981686"/>
        <a:ext cx="3995712" cy="280497"/>
      </dsp:txXfrm>
    </dsp:sp>
    <dsp:sp modelId="{910692D6-23AC-4283-B037-AC55D74D2885}">
      <dsp:nvSpPr>
        <dsp:cNvPr id="0" name=""/>
        <dsp:cNvSpPr/>
      </dsp:nvSpPr>
      <dsp:spPr>
        <a:xfrm>
          <a:off x="379086" y="946624"/>
          <a:ext cx="350621" cy="35062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390776-0225-4324-9EFE-99E14BFD9F67}">
      <dsp:nvSpPr>
        <dsp:cNvPr id="0" name=""/>
        <dsp:cNvSpPr/>
      </dsp:nvSpPr>
      <dsp:spPr>
        <a:xfrm>
          <a:off x="554397" y="1402112"/>
          <a:ext cx="3995712" cy="2804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645" tIns="30480" rIns="30480" bIns="30480" numCol="1" spcCol="1270" anchor="ctr" anchorCtr="0">
          <a:noAutofit/>
        </a:bodyPr>
        <a:lstStyle/>
        <a:p>
          <a:pPr lvl="0" algn="l" defTabSz="533400">
            <a:lnSpc>
              <a:spcPct val="90000"/>
            </a:lnSpc>
            <a:spcBef>
              <a:spcPct val="0"/>
            </a:spcBef>
            <a:spcAft>
              <a:spcPct val="35000"/>
            </a:spcAft>
          </a:pPr>
          <a:r>
            <a:rPr lang="en-US" sz="1200" kern="1200" dirty="0" smtClean="0"/>
            <a:t>Executive Producer, BBC Wales Commissioning</a:t>
          </a:r>
          <a:endParaRPr lang="en-US" sz="1200" kern="1200" dirty="0"/>
        </a:p>
      </dsp:txBody>
      <dsp:txXfrm>
        <a:off x="554397" y="1402112"/>
        <a:ext cx="3995712" cy="280497"/>
      </dsp:txXfrm>
    </dsp:sp>
    <dsp:sp modelId="{CE3712C0-ADE5-4318-8729-9CD0B809AC61}">
      <dsp:nvSpPr>
        <dsp:cNvPr id="0" name=""/>
        <dsp:cNvSpPr/>
      </dsp:nvSpPr>
      <dsp:spPr>
        <a:xfrm>
          <a:off x="379086" y="1367050"/>
          <a:ext cx="350621" cy="35062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DF95D7-D83D-4079-851C-67BA0566B7E9}">
      <dsp:nvSpPr>
        <dsp:cNvPr id="0" name=""/>
        <dsp:cNvSpPr/>
      </dsp:nvSpPr>
      <dsp:spPr>
        <a:xfrm>
          <a:off x="448891" y="1822804"/>
          <a:ext cx="4101218" cy="2804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645" tIns="30480" rIns="30480" bIns="30480" numCol="1" spcCol="1270" anchor="ctr" anchorCtr="0">
          <a:noAutofit/>
        </a:bodyPr>
        <a:lstStyle/>
        <a:p>
          <a:pPr lvl="0" algn="l" defTabSz="533400">
            <a:lnSpc>
              <a:spcPct val="90000"/>
            </a:lnSpc>
            <a:spcBef>
              <a:spcPct val="0"/>
            </a:spcBef>
            <a:spcAft>
              <a:spcPct val="35000"/>
            </a:spcAft>
          </a:pPr>
          <a:r>
            <a:rPr lang="en-US" sz="1200" kern="1200" dirty="0" smtClean="0"/>
            <a:t>Trust Board Director, NHS</a:t>
          </a:r>
          <a:endParaRPr lang="en-US" sz="1200" kern="1200" dirty="0"/>
        </a:p>
      </dsp:txBody>
      <dsp:txXfrm>
        <a:off x="448891" y="1822804"/>
        <a:ext cx="4101218" cy="280497"/>
      </dsp:txXfrm>
    </dsp:sp>
    <dsp:sp modelId="{07F9E516-1C6F-46FC-943B-43B3CD9DB973}">
      <dsp:nvSpPr>
        <dsp:cNvPr id="0" name=""/>
        <dsp:cNvSpPr/>
      </dsp:nvSpPr>
      <dsp:spPr>
        <a:xfrm>
          <a:off x="273580" y="1787742"/>
          <a:ext cx="350621" cy="35062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8102F2-DCC0-4422-9AD3-4CFDDAAADB6C}">
      <dsp:nvSpPr>
        <dsp:cNvPr id="0" name=""/>
        <dsp:cNvSpPr/>
      </dsp:nvSpPr>
      <dsp:spPr>
        <a:xfrm>
          <a:off x="218163" y="2243497"/>
          <a:ext cx="4331946" cy="2804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645" tIns="30480" rIns="30480" bIns="30480" numCol="1" spcCol="1270" anchor="ctr" anchorCtr="0">
          <a:noAutofit/>
        </a:bodyPr>
        <a:lstStyle/>
        <a:p>
          <a:pPr lvl="0" algn="l" defTabSz="533400">
            <a:lnSpc>
              <a:spcPct val="90000"/>
            </a:lnSpc>
            <a:spcBef>
              <a:spcPct val="0"/>
            </a:spcBef>
            <a:spcAft>
              <a:spcPct val="35000"/>
            </a:spcAft>
          </a:pPr>
          <a:r>
            <a:rPr lang="en-US" sz="1200" kern="1200" dirty="0" smtClean="0"/>
            <a:t>Writer / Director </a:t>
          </a:r>
          <a:r>
            <a:rPr lang="en-US" sz="1200" kern="1200" dirty="0" err="1" smtClean="0"/>
            <a:t>Partickular</a:t>
          </a:r>
          <a:r>
            <a:rPr lang="en-US" sz="1200" kern="1200" dirty="0" smtClean="0"/>
            <a:t> Films</a:t>
          </a:r>
          <a:endParaRPr lang="en-US" sz="1200" kern="1200" dirty="0"/>
        </a:p>
      </dsp:txBody>
      <dsp:txXfrm>
        <a:off x="218163" y="2243497"/>
        <a:ext cx="4331946" cy="280497"/>
      </dsp:txXfrm>
    </dsp:sp>
    <dsp:sp modelId="{32A6A228-F205-4EC9-8829-D3AE350FD91B}">
      <dsp:nvSpPr>
        <dsp:cNvPr id="0" name=""/>
        <dsp:cNvSpPr/>
      </dsp:nvSpPr>
      <dsp:spPr>
        <a:xfrm>
          <a:off x="42852" y="2208434"/>
          <a:ext cx="350621" cy="35062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726FD0-819B-4DEC-860F-07CCD2C1109F}" type="datetimeFigureOut">
              <a:rPr lang="en-GB" smtClean="0"/>
              <a:t>19/03/2018</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46D613-2830-42AB-AAA1-68044F4EEE2F}" type="slidenum">
              <a:rPr lang="en-GB" smtClean="0"/>
              <a:t>‹#›</a:t>
            </a:fld>
            <a:endParaRPr lang="en-GB"/>
          </a:p>
        </p:txBody>
      </p:sp>
    </p:spTree>
    <p:extLst>
      <p:ext uri="{BB962C8B-B14F-4D97-AF65-F5344CB8AC3E}">
        <p14:creationId xmlns:p14="http://schemas.microsoft.com/office/powerpoint/2010/main" val="3876574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 slide - If your presentation relates solely to student</a:t>
            </a:r>
            <a:r>
              <a:rPr lang="en-GB" baseline="0" dirty="0" smtClean="0"/>
              <a:t> recruitment, please use this version.</a:t>
            </a:r>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1</a:t>
            </a:fld>
            <a:endParaRPr lang="en-GB"/>
          </a:p>
        </p:txBody>
      </p:sp>
    </p:spTree>
    <p:extLst>
      <p:ext uri="{BB962C8B-B14F-4D97-AF65-F5344CB8AC3E}">
        <p14:creationId xmlns:p14="http://schemas.microsoft.com/office/powerpoint/2010/main" val="2057134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12</a:t>
            </a:fld>
            <a:endParaRPr lang="en-GB"/>
          </a:p>
        </p:txBody>
      </p:sp>
    </p:spTree>
    <p:extLst>
      <p:ext uri="{BB962C8B-B14F-4D97-AF65-F5344CB8AC3E}">
        <p14:creationId xmlns:p14="http://schemas.microsoft.com/office/powerpoint/2010/main" val="1973257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chemeClr val="bg2"/>
                </a:solidFill>
              </a:rPr>
              <a:t/>
            </a:r>
            <a:br>
              <a:rPr lang="en-US" b="1" dirty="0" smtClean="0">
                <a:solidFill>
                  <a:schemeClr val="bg2"/>
                </a:solidFill>
              </a:rPr>
            </a:br>
            <a:r>
              <a:rPr lang="en-US" b="1" dirty="0" smtClean="0">
                <a:solidFill>
                  <a:schemeClr val="bg2"/>
                </a:solidFill>
              </a:rPr>
              <a:t>State-of-the-art facilities include:</a:t>
            </a:r>
            <a:endParaRPr lang="en-US" dirty="0" smtClean="0">
              <a:solidFill>
                <a:schemeClr val="bg2"/>
              </a:solidFill>
            </a:endParaRPr>
          </a:p>
          <a:p>
            <a:pPr marL="285750" indent="-285750">
              <a:buFont typeface="Arial"/>
              <a:buChar char="•"/>
            </a:pPr>
            <a:r>
              <a:rPr lang="en-US" dirty="0" smtClean="0">
                <a:solidFill>
                  <a:schemeClr val="bg2"/>
                </a:solidFill>
              </a:rPr>
              <a:t>James Watt Nanofabrication Centre</a:t>
            </a:r>
          </a:p>
          <a:p>
            <a:pPr marL="285750" indent="-285750">
              <a:buFont typeface="Arial"/>
              <a:buChar char="•"/>
            </a:pPr>
            <a:r>
              <a:rPr lang="en-US" dirty="0" smtClean="0">
                <a:solidFill>
                  <a:schemeClr val="bg2"/>
                </a:solidFill>
              </a:rPr>
              <a:t>Electronics Design Centre</a:t>
            </a:r>
          </a:p>
          <a:p>
            <a:pPr marL="285750" indent="-285750">
              <a:buFont typeface="Arial"/>
              <a:buChar char="•"/>
            </a:pPr>
            <a:r>
              <a:rPr lang="en-US" dirty="0" smtClean="0">
                <a:solidFill>
                  <a:schemeClr val="bg2"/>
                </a:solidFill>
              </a:rPr>
              <a:t>Centre for Rehabilitation</a:t>
            </a:r>
          </a:p>
          <a:p>
            <a:pPr marL="285750" indent="-285750">
              <a:buFont typeface="Arial"/>
              <a:buChar char="•"/>
            </a:pPr>
            <a:r>
              <a:rPr lang="en-US" dirty="0" smtClean="0">
                <a:solidFill>
                  <a:schemeClr val="bg2"/>
                </a:solidFill>
              </a:rPr>
              <a:t>Engineering for spinal injuries</a:t>
            </a:r>
          </a:p>
          <a:p>
            <a:pPr marL="285750" indent="-285750">
              <a:buFont typeface="Arial"/>
              <a:buChar char="•"/>
            </a:pPr>
            <a:r>
              <a:rPr lang="en-US" dirty="0" smtClean="0">
                <a:solidFill>
                  <a:schemeClr val="bg2"/>
                </a:solidFill>
              </a:rPr>
              <a:t>Glasgow Molecular Organic</a:t>
            </a:r>
          </a:p>
          <a:p>
            <a:pPr marL="285750" indent="-285750">
              <a:buFont typeface="Arial"/>
              <a:buChar char="•"/>
            </a:pPr>
            <a:r>
              <a:rPr lang="en-US" dirty="0" smtClean="0">
                <a:solidFill>
                  <a:schemeClr val="bg2"/>
                </a:solidFill>
              </a:rPr>
              <a:t>Geochemistry Laboratory</a:t>
            </a:r>
          </a:p>
          <a:p>
            <a:pPr marL="285750" indent="-285750">
              <a:buFont typeface="Arial"/>
              <a:buChar char="•"/>
            </a:pPr>
            <a:r>
              <a:rPr lang="en-US" dirty="0" smtClean="0">
                <a:solidFill>
                  <a:schemeClr val="bg2"/>
                </a:solidFill>
              </a:rPr>
              <a:t>Imaging, Spectroscopy and Analysis Centre</a:t>
            </a:r>
          </a:p>
          <a:p>
            <a:pPr marL="285750" indent="-285750">
              <a:buFont typeface="Arial"/>
              <a:buChar char="•"/>
            </a:pPr>
            <a:r>
              <a:rPr lang="en-US" dirty="0" smtClean="0">
                <a:solidFill>
                  <a:schemeClr val="bg2"/>
                </a:solidFill>
              </a:rPr>
              <a:t>Centre for Cognitive Neuroimaging equipped with state-of-the art brain imaging</a:t>
            </a:r>
          </a:p>
          <a:p>
            <a:pPr marL="285750" indent="-285750">
              <a:buFont typeface="Arial"/>
              <a:buChar char="•"/>
            </a:pPr>
            <a:r>
              <a:rPr lang="en-US" dirty="0" smtClean="0">
                <a:solidFill>
                  <a:schemeClr val="bg2"/>
                </a:solidFill>
              </a:rPr>
              <a:t>Scottish Universities Environmental Research Centre (SUERC)</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13</a:t>
            </a:fld>
            <a:endParaRPr lang="en-GB"/>
          </a:p>
        </p:txBody>
      </p:sp>
    </p:spTree>
    <p:extLst>
      <p:ext uri="{BB962C8B-B14F-4D97-AF65-F5344CB8AC3E}">
        <p14:creationId xmlns:p14="http://schemas.microsoft.com/office/powerpoint/2010/main" val="1068969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solidFill>
                  <a:schemeClr val="bg1"/>
                </a:solidFill>
                <a:latin typeface="Arial" panose="020B0604020202020204" pitchFamily="34" charset="0"/>
                <a:cs typeface="Arial" panose="020B0604020202020204" pitchFamily="34" charset="0"/>
              </a:rPr>
              <a:t>College Facts:</a:t>
            </a:r>
          </a:p>
          <a:p>
            <a:pPr marL="285750" indent="-285750">
              <a:buFont typeface="Arial" panose="020B0604020202020204" pitchFamily="34" charset="0"/>
              <a:buChar char="•"/>
            </a:pPr>
            <a:r>
              <a:rPr lang="en-GB" b="1" dirty="0" smtClean="0"/>
              <a:t>Tripled accredited </a:t>
            </a:r>
            <a:r>
              <a:rPr lang="en-GB" dirty="0" smtClean="0"/>
              <a:t>Business School (EQUIS, AACSB &amp; AMBS) – held by &lt;1% of all business schools across the world </a:t>
            </a:r>
            <a:endParaRPr lang="en-GB"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smtClean="0">
                <a:solidFill>
                  <a:schemeClr val="bg1"/>
                </a:solidFill>
                <a:latin typeface="Arial" panose="020B0604020202020204" pitchFamily="34" charset="0"/>
                <a:cs typeface="Arial" panose="020B0604020202020204" pitchFamily="34" charset="0"/>
              </a:rPr>
              <a:t>Spread across two campuses: Glasgow and Dumfries</a:t>
            </a:r>
          </a:p>
          <a:p>
            <a:pPr marL="285750" indent="-285750">
              <a:buFont typeface="Arial" panose="020B0604020202020204" pitchFamily="34" charset="0"/>
              <a:buChar char="•"/>
            </a:pPr>
            <a:r>
              <a:rPr lang="en-GB" dirty="0" smtClean="0">
                <a:solidFill>
                  <a:schemeClr val="bg1"/>
                </a:solidFill>
                <a:latin typeface="Arial" panose="020B0604020202020204" pitchFamily="34" charset="0"/>
                <a:cs typeface="Arial" panose="020B0604020202020204" pitchFamily="34" charset="0"/>
              </a:rPr>
              <a:t>Launched Joint Graduate School with </a:t>
            </a:r>
            <a:r>
              <a:rPr lang="en-GB" dirty="0" err="1" smtClean="0">
                <a:solidFill>
                  <a:schemeClr val="bg1"/>
                </a:solidFill>
                <a:latin typeface="Arial" panose="020B0604020202020204" pitchFamily="34" charset="0"/>
                <a:cs typeface="Arial" panose="020B0604020202020204" pitchFamily="34" charset="0"/>
              </a:rPr>
              <a:t>Nankai</a:t>
            </a:r>
            <a:r>
              <a:rPr lang="en-GB" dirty="0" smtClean="0">
                <a:solidFill>
                  <a:schemeClr val="bg1"/>
                </a:solidFill>
                <a:latin typeface="Arial" panose="020B0604020202020204" pitchFamily="34" charset="0"/>
                <a:cs typeface="Arial" panose="020B0604020202020204" pitchFamily="34" charset="0"/>
              </a:rPr>
              <a:t> University, China in 2015</a:t>
            </a:r>
          </a:p>
          <a:p>
            <a:r>
              <a:rPr lang="en-US" b="1" dirty="0" smtClean="0">
                <a:solidFill>
                  <a:schemeClr val="bg1"/>
                </a:solidFill>
                <a:latin typeface="Arial" panose="020B0604020202020204" pitchFamily="34" charset="0"/>
                <a:cs typeface="Arial" panose="020B0604020202020204" pitchFamily="34" charset="0"/>
              </a:rPr>
              <a:t>Rankings - REF 2014 Results:</a:t>
            </a:r>
            <a:endParaRPr lang="en-US"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solidFill>
                  <a:schemeClr val="bg1"/>
                </a:solidFill>
                <a:latin typeface="Arial" panose="020B0604020202020204" pitchFamily="34" charset="0"/>
                <a:cs typeface="Arial" panose="020B0604020202020204" pitchFamily="34" charset="0"/>
              </a:rPr>
              <a:t>Architecture, Built Environment &amp; Planning: joint 1</a:t>
            </a:r>
            <a:r>
              <a:rPr lang="en-US" baseline="30000" dirty="0" smtClean="0">
                <a:solidFill>
                  <a:schemeClr val="bg1"/>
                </a:solidFill>
                <a:latin typeface="Arial" panose="020B0604020202020204" pitchFamily="34" charset="0"/>
                <a:cs typeface="Arial" panose="020B0604020202020204" pitchFamily="34" charset="0"/>
              </a:rPr>
              <a:t>st</a:t>
            </a:r>
            <a:r>
              <a:rPr lang="en-US" dirty="0" smtClean="0">
                <a:solidFill>
                  <a:schemeClr val="bg1"/>
                </a:solidFill>
                <a:latin typeface="Arial" panose="020B0604020202020204" pitchFamily="34" charset="0"/>
                <a:cs typeface="Arial" panose="020B0604020202020204" pitchFamily="34" charset="0"/>
              </a:rPr>
              <a:t> in the UK </a:t>
            </a:r>
          </a:p>
          <a:p>
            <a:pPr marL="285750" indent="-285750">
              <a:buFont typeface="Arial" panose="020B0604020202020204" pitchFamily="34" charset="0"/>
              <a:buChar char="•"/>
            </a:pPr>
            <a:r>
              <a:rPr lang="en-US" dirty="0" smtClean="0">
                <a:solidFill>
                  <a:schemeClr val="bg1"/>
                </a:solidFill>
                <a:latin typeface="Arial" panose="020B0604020202020204" pitchFamily="34" charset="0"/>
                <a:cs typeface="Arial" panose="020B0604020202020204" pitchFamily="34" charset="0"/>
              </a:rPr>
              <a:t>Area Studies, Social Policy &amp; Social Work: 1</a:t>
            </a:r>
            <a:r>
              <a:rPr lang="en-US" baseline="30000" dirty="0" smtClean="0">
                <a:solidFill>
                  <a:schemeClr val="bg1"/>
                </a:solidFill>
                <a:latin typeface="Arial" panose="020B0604020202020204" pitchFamily="34" charset="0"/>
                <a:cs typeface="Arial" panose="020B0604020202020204" pitchFamily="34" charset="0"/>
              </a:rPr>
              <a:t>st</a:t>
            </a:r>
            <a:r>
              <a:rPr lang="en-US" dirty="0" smtClean="0">
                <a:solidFill>
                  <a:schemeClr val="bg1"/>
                </a:solidFill>
                <a:latin typeface="Arial" panose="020B0604020202020204" pitchFamily="34" charset="0"/>
                <a:cs typeface="Arial" panose="020B0604020202020204" pitchFamily="34" charset="0"/>
              </a:rPr>
              <a:t> in Scotland</a:t>
            </a:r>
          </a:p>
          <a:p>
            <a:pPr marL="285750" indent="-285750">
              <a:buFont typeface="Arial" panose="020B0604020202020204" pitchFamily="34" charset="0"/>
              <a:buChar char="•"/>
            </a:pPr>
            <a:r>
              <a:rPr lang="en-US" dirty="0" smtClean="0">
                <a:solidFill>
                  <a:schemeClr val="bg1"/>
                </a:solidFill>
                <a:latin typeface="Arial" panose="020B0604020202020204" pitchFamily="34" charset="0"/>
                <a:cs typeface="Arial" panose="020B0604020202020204" pitchFamily="34" charset="0"/>
              </a:rPr>
              <a:t>School of Law: 2</a:t>
            </a:r>
            <a:r>
              <a:rPr lang="en-US" baseline="30000" dirty="0" smtClean="0">
                <a:solidFill>
                  <a:schemeClr val="bg1"/>
                </a:solidFill>
                <a:latin typeface="Arial" panose="020B0604020202020204" pitchFamily="34" charset="0"/>
                <a:cs typeface="Arial" panose="020B0604020202020204" pitchFamily="34" charset="0"/>
              </a:rPr>
              <a:t>nd</a:t>
            </a:r>
            <a:r>
              <a:rPr lang="en-US" dirty="0" smtClean="0">
                <a:solidFill>
                  <a:schemeClr val="bg1"/>
                </a:solidFill>
                <a:latin typeface="Arial" panose="020B0604020202020204" pitchFamily="34" charset="0"/>
                <a:cs typeface="Arial" panose="020B0604020202020204" pitchFamily="34" charset="0"/>
              </a:rPr>
              <a:t> in Scotland</a:t>
            </a:r>
          </a:p>
          <a:p>
            <a:pPr marL="285750" indent="-285750">
              <a:buFont typeface="Arial" panose="020B0604020202020204" pitchFamily="34" charset="0"/>
              <a:buChar char="•"/>
            </a:pPr>
            <a:r>
              <a:rPr lang="en-US" dirty="0" smtClean="0">
                <a:solidFill>
                  <a:schemeClr val="bg1"/>
                </a:solidFill>
                <a:latin typeface="Arial" panose="020B0604020202020204" pitchFamily="34" charset="0"/>
                <a:cs typeface="Arial" panose="020B0604020202020204" pitchFamily="34" charset="0"/>
              </a:rPr>
              <a:t>History: 2</a:t>
            </a:r>
            <a:r>
              <a:rPr lang="en-US" baseline="30000" dirty="0" smtClean="0">
                <a:solidFill>
                  <a:schemeClr val="bg1"/>
                </a:solidFill>
                <a:latin typeface="Arial" panose="020B0604020202020204" pitchFamily="34" charset="0"/>
                <a:cs typeface="Arial" panose="020B0604020202020204" pitchFamily="34" charset="0"/>
              </a:rPr>
              <a:t>nd</a:t>
            </a:r>
            <a:r>
              <a:rPr lang="en-US" dirty="0" smtClean="0">
                <a:solidFill>
                  <a:schemeClr val="bg1"/>
                </a:solidFill>
                <a:latin typeface="Arial" panose="020B0604020202020204" pitchFamily="34" charset="0"/>
                <a:cs typeface="Arial" panose="020B0604020202020204" pitchFamily="34" charset="0"/>
              </a:rPr>
              <a:t> in Scotland</a:t>
            </a:r>
          </a:p>
          <a:p>
            <a:endParaRPr lang="en-GB" dirty="0" smtClean="0"/>
          </a:p>
        </p:txBody>
      </p:sp>
      <p:sp>
        <p:nvSpPr>
          <p:cNvPr id="4" name="Slide Number Placeholder 3"/>
          <p:cNvSpPr>
            <a:spLocks noGrp="1"/>
          </p:cNvSpPr>
          <p:nvPr>
            <p:ph type="sldNum" sz="quarter" idx="10"/>
          </p:nvPr>
        </p:nvSpPr>
        <p:spPr/>
        <p:txBody>
          <a:bodyPr/>
          <a:lstStyle/>
          <a:p>
            <a:fld id="{B846D613-2830-42AB-AAA1-68044F4EEE2F}" type="slidenum">
              <a:rPr lang="en-GB" smtClean="0"/>
              <a:t>14</a:t>
            </a:fld>
            <a:endParaRPr lang="en-GB"/>
          </a:p>
        </p:txBody>
      </p:sp>
    </p:spTree>
    <p:extLst>
      <p:ext uri="{BB962C8B-B14F-4D97-AF65-F5344CB8AC3E}">
        <p14:creationId xmlns:p14="http://schemas.microsoft.com/office/powerpoint/2010/main" val="561187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15</a:t>
            </a:fld>
            <a:endParaRPr lang="en-GB"/>
          </a:p>
        </p:txBody>
      </p:sp>
    </p:spTree>
    <p:extLst>
      <p:ext uri="{BB962C8B-B14F-4D97-AF65-F5344CB8AC3E}">
        <p14:creationId xmlns:p14="http://schemas.microsoft.com/office/powerpoint/2010/main" val="2314562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*Genera</a:t>
            </a:r>
            <a:r>
              <a:rPr lang="en-GB" baseline="0" dirty="0" smtClean="0"/>
              <a:t>l requirements – some programmes will have higher entry requirements – You might want to ask Kaplan for the GIC requirements for this?</a:t>
            </a:r>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18</a:t>
            </a:fld>
            <a:endParaRPr lang="en-GB"/>
          </a:p>
        </p:txBody>
      </p:sp>
    </p:spTree>
    <p:extLst>
      <p:ext uri="{BB962C8B-B14F-4D97-AF65-F5344CB8AC3E}">
        <p14:creationId xmlns:p14="http://schemas.microsoft.com/office/powerpoint/2010/main" val="857698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21</a:t>
            </a:fld>
            <a:endParaRPr lang="en-GB"/>
          </a:p>
        </p:txBody>
      </p:sp>
    </p:spTree>
    <p:extLst>
      <p:ext uri="{BB962C8B-B14F-4D97-AF65-F5344CB8AC3E}">
        <p14:creationId xmlns:p14="http://schemas.microsoft.com/office/powerpoint/2010/main" val="2880125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Update</a:t>
            </a:r>
            <a:r>
              <a:rPr lang="en-GB" baseline="0" dirty="0" smtClean="0"/>
              <a:t> for </a:t>
            </a:r>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22</a:t>
            </a:fld>
            <a:endParaRPr lang="en-GB"/>
          </a:p>
        </p:txBody>
      </p:sp>
    </p:spTree>
    <p:extLst>
      <p:ext uri="{BB962C8B-B14F-4D97-AF65-F5344CB8AC3E}">
        <p14:creationId xmlns:p14="http://schemas.microsoft.com/office/powerpoint/2010/main" val="3078748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*Genera</a:t>
            </a:r>
            <a:r>
              <a:rPr lang="en-GB" baseline="0" dirty="0" smtClean="0"/>
              <a:t>l requirements – some programmes will have higher entry requirements</a:t>
            </a:r>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23</a:t>
            </a:fld>
            <a:endParaRPr lang="en-GB"/>
          </a:p>
        </p:txBody>
      </p:sp>
    </p:spTree>
    <p:extLst>
      <p:ext uri="{BB962C8B-B14F-4D97-AF65-F5344CB8AC3E}">
        <p14:creationId xmlns:p14="http://schemas.microsoft.com/office/powerpoint/2010/main" val="2531567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smtClean="0"/>
          </a:p>
          <a:p>
            <a:r>
              <a:rPr lang="en-GB" dirty="0" smtClean="0"/>
              <a:t>You might want to change the currency?</a:t>
            </a:r>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24</a:t>
            </a:fld>
            <a:endParaRPr lang="en-GB"/>
          </a:p>
        </p:txBody>
      </p:sp>
    </p:spTree>
    <p:extLst>
      <p:ext uri="{BB962C8B-B14F-4D97-AF65-F5344CB8AC3E}">
        <p14:creationId xmlns:p14="http://schemas.microsoft.com/office/powerpoint/2010/main" val="1976754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smtClean="0">
                <a:solidFill>
                  <a:schemeClr val="tx1"/>
                </a:solidFill>
                <a:effectLst/>
                <a:latin typeface="+mn-lt"/>
                <a:ea typeface="+mn-ea"/>
                <a:cs typeface="+mn-cs"/>
              </a:rPr>
              <a:t>Annual Total</a:t>
            </a:r>
            <a:r>
              <a:rPr lang="en-GB" sz="1200" b="0" i="0" u="none" strike="noStrike" kern="1200" dirty="0" smtClean="0">
                <a:solidFill>
                  <a:schemeClr val="tx1"/>
                </a:solidFill>
                <a:effectLst/>
                <a:latin typeface="+mn-lt"/>
                <a:ea typeface="+mn-ea"/>
                <a:cs typeface="+mn-cs"/>
              </a:rPr>
              <a:t>:</a:t>
            </a:r>
            <a:r>
              <a:rPr lang="en-GB" sz="1200" b="0" i="0" u="none" strike="noStrike" kern="1200" baseline="0" dirty="0" smtClean="0">
                <a:solidFill>
                  <a:schemeClr val="tx1"/>
                </a:solidFill>
                <a:effectLst/>
                <a:latin typeface="+mn-lt"/>
                <a:ea typeface="+mn-ea"/>
                <a:cs typeface="+mn-cs"/>
              </a:rPr>
              <a:t> </a:t>
            </a:r>
            <a:r>
              <a:rPr lang="en-US" sz="1200" b="1" i="0" u="none" strike="noStrike" kern="1200" dirty="0" smtClean="0">
                <a:solidFill>
                  <a:schemeClr val="tx1"/>
                </a:solidFill>
                <a:effectLst/>
                <a:latin typeface="+mn-lt"/>
                <a:ea typeface="+mn-ea"/>
                <a:cs typeface="+mn-cs"/>
              </a:rPr>
              <a:t>£11,400</a:t>
            </a:r>
            <a:endParaRPr lang="en-GB" sz="1200" b="0" i="0" u="none" strike="noStrike"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25</a:t>
            </a:fld>
            <a:endParaRPr lang="en-GB"/>
          </a:p>
        </p:txBody>
      </p:sp>
    </p:spTree>
    <p:extLst>
      <p:ext uri="{BB962C8B-B14F-4D97-AF65-F5344CB8AC3E}">
        <p14:creationId xmlns:p14="http://schemas.microsoft.com/office/powerpoint/2010/main" val="300526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Alumni and discoveries have</a:t>
            </a:r>
            <a:r>
              <a:rPr lang="en-GB" baseline="0" dirty="0" smtClean="0"/>
              <a:t> been coming out of Glasgow for over 560 years …</a:t>
            </a:r>
          </a:p>
          <a:p>
            <a:endParaRPr lang="en-GB" baseline="0" dirty="0" smtClean="0"/>
          </a:p>
          <a:p>
            <a:r>
              <a:rPr lang="en-GB" baseline="0" dirty="0" smtClean="0"/>
              <a:t>Discoverers / pioneers / developers of economics, steam engine, electricity management, Kelvin scale of temperature, antiseptics, brain tumour removal (1879), helium, neon, krypton and xenon, adrenalin, isotopes, television, beta blockers, ultrasound, concept of a high-energy particle collider, </a:t>
            </a:r>
            <a:r>
              <a:rPr lang="en-GB" baseline="0" dirty="0" err="1" smtClean="0"/>
              <a:t>invetro</a:t>
            </a:r>
            <a:r>
              <a:rPr lang="en-GB" baseline="0" dirty="0" smtClean="0"/>
              <a:t>-fertilisation of human eggs, the Glasgow Coma scale, statins, stem cell therapy and more recently gravitational waves and </a:t>
            </a:r>
            <a:r>
              <a:rPr lang="en-GB" baseline="0" dirty="0" err="1" smtClean="0"/>
              <a:t>Zika</a:t>
            </a:r>
            <a:r>
              <a:rPr lang="en-GB" baseline="0" dirty="0" smtClean="0"/>
              <a:t> virus … t</a:t>
            </a:r>
            <a:r>
              <a:rPr lang="en-GB" dirty="0" smtClean="0"/>
              <a:t>o name but a few!</a:t>
            </a:r>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4</a:t>
            </a:fld>
            <a:endParaRPr lang="en-GB"/>
          </a:p>
        </p:txBody>
      </p:sp>
    </p:spTree>
    <p:extLst>
      <p:ext uri="{BB962C8B-B14F-4D97-AF65-F5344CB8AC3E}">
        <p14:creationId xmlns:p14="http://schemas.microsoft.com/office/powerpoint/2010/main" val="931214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Two student unions:</a:t>
            </a:r>
            <a:br>
              <a:rPr lang="en-US" b="1" dirty="0" smtClean="0"/>
            </a:br>
            <a:endParaRPr lang="en-US" dirty="0" smtClean="0"/>
          </a:p>
          <a:p>
            <a:pPr marL="285750" indent="-285750">
              <a:buFont typeface="Arial" panose="020B0604020202020204" pitchFamily="34" charset="0"/>
              <a:buChar char="•"/>
            </a:pPr>
            <a:r>
              <a:rPr lang="en-US" dirty="0" smtClean="0"/>
              <a:t>Award-winning </a:t>
            </a:r>
            <a:r>
              <a:rPr lang="en-US" b="1" dirty="0" smtClean="0"/>
              <a:t>Glasgow University Union </a:t>
            </a:r>
            <a:r>
              <a:rPr lang="en-US" dirty="0" smtClean="0"/>
              <a:t>has 5 social areas, libraries &amp; is home to the most successful debating </a:t>
            </a:r>
            <a:r>
              <a:rPr lang="en-US" dirty="0" smtClean="0">
                <a:solidFill>
                  <a:schemeClr val="bg1"/>
                </a:solidFill>
              </a:rPr>
              <a:t>institution </a:t>
            </a:r>
            <a:r>
              <a:rPr lang="en-US" dirty="0" smtClean="0"/>
              <a:t>in the world. </a:t>
            </a:r>
          </a:p>
          <a:p>
            <a:pPr marL="285750" indent="-285750">
              <a:buFont typeface="Arial" panose="020B0604020202020204" pitchFamily="34" charset="0"/>
              <a:buChar char="•"/>
            </a:pPr>
            <a:r>
              <a:rPr lang="en-US" b="1" dirty="0" smtClean="0"/>
              <a:t>Queen Margaret Union </a:t>
            </a:r>
            <a:r>
              <a:rPr lang="en-US" dirty="0" smtClean="0"/>
              <a:t>is 125 years old &amp; hosts gigs, open mic &amp; club nights. 3 time winner of the Student Union of the Year award</a:t>
            </a:r>
          </a:p>
          <a:p>
            <a:endParaRPr lang="en-US" dirty="0" smtClean="0"/>
          </a:p>
          <a:p>
            <a:r>
              <a:rPr lang="en-US" b="1" dirty="0" smtClean="0"/>
              <a:t>Clubs &amp; Societies:</a:t>
            </a:r>
            <a:br>
              <a:rPr lang="en-US" b="1" dirty="0" smtClean="0"/>
            </a:br>
            <a:endParaRPr lang="en-US" dirty="0" smtClean="0"/>
          </a:p>
          <a:p>
            <a:pPr marL="285750" indent="-285750">
              <a:buFont typeface="Arial" panose="020B0604020202020204" pitchFamily="34" charset="0"/>
              <a:buChar char="•"/>
            </a:pPr>
            <a:r>
              <a:rPr lang="en-US" dirty="0" smtClean="0"/>
              <a:t>250+ clubs and societies including the Cheese society and Cut! </a:t>
            </a:r>
            <a:r>
              <a:rPr lang="en-US" dirty="0" err="1" smtClean="0"/>
              <a:t>Filmaking</a:t>
            </a:r>
            <a:endParaRPr lang="en-US" dirty="0" smtClean="0"/>
          </a:p>
          <a:p>
            <a:pPr marL="285750" indent="-285750">
              <a:buFont typeface="Arial" panose="020B0604020202020204" pitchFamily="34" charset="0"/>
              <a:buChar char="•"/>
            </a:pPr>
            <a:r>
              <a:rPr lang="en-US" dirty="0" smtClean="0"/>
              <a:t>Glasgow’s own student newspaper and radio station</a:t>
            </a:r>
          </a:p>
          <a:p>
            <a:pPr marL="285750" indent="-285750">
              <a:buFont typeface="Arial" panose="020B0604020202020204" pitchFamily="34" charset="0"/>
              <a:buChar char="•"/>
            </a:pPr>
            <a:endParaRPr lang="en-US" dirty="0" smtClean="0"/>
          </a:p>
          <a:p>
            <a:r>
              <a:rPr lang="en-US" b="1" dirty="0" smtClean="0"/>
              <a:t>Student Representative Council:</a:t>
            </a:r>
            <a:br>
              <a:rPr lang="en-US" b="1" dirty="0" smtClean="0"/>
            </a:br>
            <a:endParaRPr lang="en-US" dirty="0" smtClean="0"/>
          </a:p>
          <a:p>
            <a:pPr marL="285750" indent="-285750">
              <a:buFont typeface="Arial" panose="020B0604020202020204" pitchFamily="34" charset="0"/>
              <a:buChar char="•"/>
            </a:pPr>
            <a:r>
              <a:rPr lang="en-US" dirty="0" smtClean="0"/>
              <a:t>The SRC voice your opinions – it’s run by students for students</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26</a:t>
            </a:fld>
            <a:endParaRPr lang="en-GB"/>
          </a:p>
        </p:txBody>
      </p:sp>
    </p:spTree>
    <p:extLst>
      <p:ext uri="{BB962C8B-B14F-4D97-AF65-F5344CB8AC3E}">
        <p14:creationId xmlns:p14="http://schemas.microsoft.com/office/powerpoint/2010/main" val="452359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27</a:t>
            </a:fld>
            <a:endParaRPr lang="en-GB"/>
          </a:p>
        </p:txBody>
      </p:sp>
    </p:spTree>
    <p:extLst>
      <p:ext uri="{BB962C8B-B14F-4D97-AF65-F5344CB8AC3E}">
        <p14:creationId xmlns:p14="http://schemas.microsoft.com/office/powerpoint/2010/main" val="3420813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Opened end of 2015</a:t>
            </a:r>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28</a:t>
            </a:fld>
            <a:endParaRPr lang="en-GB"/>
          </a:p>
        </p:txBody>
      </p:sp>
    </p:spTree>
    <p:extLst>
      <p:ext uri="{BB962C8B-B14F-4D97-AF65-F5344CB8AC3E}">
        <p14:creationId xmlns:p14="http://schemas.microsoft.com/office/powerpoint/2010/main" val="3906987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29</a:t>
            </a:fld>
            <a:endParaRPr lang="en-GB"/>
          </a:p>
        </p:txBody>
      </p:sp>
    </p:spTree>
    <p:extLst>
      <p:ext uri="{BB962C8B-B14F-4D97-AF65-F5344CB8AC3E}">
        <p14:creationId xmlns:p14="http://schemas.microsoft.com/office/powerpoint/2010/main" val="4225895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Benefits include:</a:t>
            </a:r>
          </a:p>
          <a:p>
            <a:endParaRPr lang="en-US" dirty="0" smtClean="0"/>
          </a:p>
          <a:p>
            <a:pPr marL="285750" indent="-285750">
              <a:buFont typeface="Arial" panose="020B0604020202020204" pitchFamily="34" charset="0"/>
              <a:buChar char="•"/>
            </a:pPr>
            <a:r>
              <a:rPr lang="en-US" dirty="0" smtClean="0"/>
              <a:t>Trained pastoral staff living on-site</a:t>
            </a:r>
          </a:p>
          <a:p>
            <a:pPr marL="285750" indent="-285750">
              <a:buFont typeface="Arial" panose="020B0604020202020204" pitchFamily="34" charset="0"/>
              <a:buChar char="•"/>
            </a:pPr>
            <a:r>
              <a:rPr lang="en-US" dirty="0" smtClean="0"/>
              <a:t>Group insurance cover for your belongings</a:t>
            </a:r>
          </a:p>
          <a:p>
            <a:pPr marL="285750" indent="-285750">
              <a:buFont typeface="Arial" panose="020B0604020202020204" pitchFamily="34" charset="0"/>
              <a:buChar char="•"/>
            </a:pPr>
            <a:r>
              <a:rPr lang="en-US" dirty="0" smtClean="0"/>
              <a:t>Sport and recreation facilities membership – reduced</a:t>
            </a:r>
            <a:r>
              <a:rPr lang="en-US" baseline="0" dirty="0" smtClean="0"/>
              <a:t> fee</a:t>
            </a:r>
            <a:endParaRPr lang="en-US" dirty="0" smtClean="0"/>
          </a:p>
          <a:p>
            <a:pPr marL="285750" indent="-285750">
              <a:buFont typeface="Arial" panose="020B0604020202020204" pitchFamily="34" charset="0"/>
              <a:buChar char="•"/>
            </a:pPr>
            <a:r>
              <a:rPr lang="en-US" dirty="0" smtClean="0"/>
              <a:t>On-site coin-operated laundries</a:t>
            </a:r>
          </a:p>
          <a:p>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30</a:t>
            </a:fld>
            <a:endParaRPr lang="en-GB"/>
          </a:p>
        </p:txBody>
      </p:sp>
    </p:spTree>
    <p:extLst>
      <p:ext uri="{BB962C8B-B14F-4D97-AF65-F5344CB8AC3E}">
        <p14:creationId xmlns:p14="http://schemas.microsoft.com/office/powerpoint/2010/main" val="1751377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smtClean="0"/>
              <a:t>£10m+ extension to sporting facilities opened late 2015</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smtClean="0"/>
              <a:t>Comment: </a:t>
            </a:r>
            <a:r>
              <a:rPr lang="en-US" dirty="0" smtClean="0"/>
              <a:t>Investing more in infrastructure than was spent in the 2014 Commonwealth Games</a:t>
            </a:r>
          </a:p>
          <a:p>
            <a:pPr marL="285750" indent="-285750">
              <a:buFont typeface="Arial" panose="020B0604020202020204" pitchFamily="34" charset="0"/>
              <a:buChar char="•"/>
            </a:pPr>
            <a:endParaRPr lang="en-US"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31</a:t>
            </a:fld>
            <a:endParaRPr lang="en-GB"/>
          </a:p>
        </p:txBody>
      </p:sp>
    </p:spTree>
    <p:extLst>
      <p:ext uri="{BB962C8B-B14F-4D97-AF65-F5344CB8AC3E}">
        <p14:creationId xmlns:p14="http://schemas.microsoft.com/office/powerpoint/2010/main" val="2171970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sz="1200" b="1" dirty="0" smtClean="0">
                <a:solidFill>
                  <a:schemeClr val="bg2"/>
                </a:solidFill>
              </a:rPr>
              <a:t>Glasgow is the largest city in Scotland and is home to many institutions including the Scottish Ballet, Scottish Opera, Scottish Theatre, the BBC and STV headquarters</a:t>
            </a:r>
          </a:p>
          <a:p>
            <a:pPr eaLnBrk="1" hangingPunct="1"/>
            <a:endParaRPr lang="en-GB" altLang="en-US" sz="1200" b="1" dirty="0" smtClean="0">
              <a:solidFill>
                <a:schemeClr val="bg2"/>
              </a:solidFill>
            </a:endParaRPr>
          </a:p>
        </p:txBody>
      </p:sp>
      <p:sp>
        <p:nvSpPr>
          <p:cNvPr id="4" name="Slide Number Placeholder 3"/>
          <p:cNvSpPr>
            <a:spLocks noGrp="1"/>
          </p:cNvSpPr>
          <p:nvPr>
            <p:ph type="sldNum" sz="quarter" idx="10"/>
          </p:nvPr>
        </p:nvSpPr>
        <p:spPr/>
        <p:txBody>
          <a:bodyPr/>
          <a:lstStyle/>
          <a:p>
            <a:fld id="{B846D613-2830-42AB-AAA1-68044F4EEE2F}" type="slidenum">
              <a:rPr lang="en-GB" smtClean="0"/>
              <a:t>32</a:t>
            </a:fld>
            <a:endParaRPr lang="en-GB"/>
          </a:p>
        </p:txBody>
      </p:sp>
    </p:spTree>
    <p:extLst>
      <p:ext uri="{BB962C8B-B14F-4D97-AF65-F5344CB8AC3E}">
        <p14:creationId xmlns:p14="http://schemas.microsoft.com/office/powerpoint/2010/main" val="2604510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smtClean="0"/>
              <a:t>Venues:</a:t>
            </a:r>
          </a:p>
          <a:p>
            <a:r>
              <a:rPr lang="en-GB" altLang="en-US" dirty="0" smtClean="0"/>
              <a:t>SSE Hydro - </a:t>
            </a:r>
            <a:r>
              <a:rPr lang="en-GB" altLang="en-US" dirty="0" smtClean="0">
                <a:solidFill>
                  <a:schemeClr val="bg1"/>
                </a:solidFill>
              </a:rPr>
              <a:t>12,000 capacity SSE Hydro</a:t>
            </a:r>
            <a:endParaRPr lang="en-GB" altLang="en-US" b="1" dirty="0" smtClean="0"/>
          </a:p>
          <a:p>
            <a:pPr eaLnBrk="1" hangingPunct="1"/>
            <a:endParaRPr lang="en-GB" altLang="en-US" b="1" dirty="0" smtClean="0"/>
          </a:p>
          <a:p>
            <a:pPr eaLnBrk="1" hangingPunct="1"/>
            <a:r>
              <a:rPr lang="en-GB" altLang="en-US" b="1" dirty="0" smtClean="0"/>
              <a:t>Culture: </a:t>
            </a:r>
          </a:p>
          <a:p>
            <a:pPr eaLnBrk="1" hangingPunct="1"/>
            <a:r>
              <a:rPr lang="en-GB" altLang="en-US" dirty="0" smtClean="0"/>
              <a:t>20+ museums &amp; art galleries (many with free entry)</a:t>
            </a:r>
          </a:p>
          <a:p>
            <a:pPr eaLnBrk="1" hangingPunct="1"/>
            <a:endParaRPr lang="en-GB" altLang="en-US" dirty="0" smtClean="0"/>
          </a:p>
          <a:p>
            <a:pPr eaLnBrk="1" hangingPunct="1"/>
            <a:r>
              <a:rPr lang="en-GB" altLang="en-US" b="1" dirty="0" smtClean="0"/>
              <a:t>Nightlife:</a:t>
            </a:r>
            <a:r>
              <a:rPr lang="en-GB" altLang="en-US" dirty="0" smtClean="0"/>
              <a:t> </a:t>
            </a:r>
          </a:p>
          <a:p>
            <a:pPr eaLnBrk="1" hangingPunct="1"/>
            <a:r>
              <a:rPr lang="en-GB" altLang="en-US" dirty="0" smtClean="0"/>
              <a:t>Glasgow’s nightlife is unrivalled </a:t>
            </a:r>
          </a:p>
          <a:p>
            <a:pPr eaLnBrk="1" hangingPunct="1"/>
            <a:r>
              <a:rPr lang="en-GB" altLang="en-US" dirty="0" smtClean="0"/>
              <a:t>Cinema</a:t>
            </a:r>
            <a:r>
              <a:rPr lang="en-GB" altLang="en-US" baseline="0" dirty="0" smtClean="0"/>
              <a:t> is </a:t>
            </a:r>
            <a:r>
              <a:rPr lang="en-GB" altLang="en-US" dirty="0" smtClean="0"/>
              <a:t>tallest in the world</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33</a:t>
            </a:fld>
            <a:endParaRPr lang="en-GB"/>
          </a:p>
        </p:txBody>
      </p:sp>
    </p:spTree>
    <p:extLst>
      <p:ext uri="{BB962C8B-B14F-4D97-AF65-F5344CB8AC3E}">
        <p14:creationId xmlns:p14="http://schemas.microsoft.com/office/powerpoint/2010/main" val="2368598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The University is nestled within Glasgow’s West End packed full of cafes, bars, vintage boutiques and cultural attractions</a:t>
            </a:r>
            <a:br>
              <a:rPr lang="en-GB" sz="1200" dirty="0" smtClean="0"/>
            </a:br>
            <a:endParaRPr lang="en-GB" b="1" dirty="0" smtClean="0"/>
          </a:p>
          <a:p>
            <a:pPr marL="285750" indent="-285750">
              <a:buFont typeface="Arial" panose="020B0604020202020204" pitchFamily="34" charset="0"/>
              <a:buChar char="•"/>
            </a:pPr>
            <a:r>
              <a:rPr lang="en-GB" sz="1200" b="1" dirty="0" smtClean="0"/>
              <a:t>Oran </a:t>
            </a:r>
            <a:r>
              <a:rPr lang="en-GB" sz="1200" b="1" dirty="0" err="1" smtClean="0"/>
              <a:t>Mor</a:t>
            </a:r>
            <a:r>
              <a:rPr lang="en-GB" sz="1200" b="1" dirty="0" smtClean="0"/>
              <a:t>:</a:t>
            </a:r>
            <a:r>
              <a:rPr lang="en-GB" dirty="0" smtClean="0"/>
              <a:t/>
            </a:r>
            <a:br>
              <a:rPr lang="en-GB" dirty="0" smtClean="0"/>
            </a:br>
            <a:r>
              <a:rPr lang="en-GB" dirty="0" smtClean="0"/>
              <a:t>A</a:t>
            </a:r>
            <a:r>
              <a:rPr lang="en-GB" sz="1200" dirty="0" smtClean="0"/>
              <a:t> converted church where you can settle down to enjoy lunchtime theatre known as A Play, a Pie and a Pint!</a:t>
            </a:r>
          </a:p>
          <a:p>
            <a:pPr marL="285750" indent="-285750">
              <a:buFont typeface="Arial" panose="020B0604020202020204" pitchFamily="34" charset="0"/>
              <a:buChar char="•"/>
            </a:pPr>
            <a:r>
              <a:rPr lang="en-GB" sz="1200" dirty="0" smtClean="0"/>
              <a:t>Grosvenor</a:t>
            </a:r>
            <a:r>
              <a:rPr lang="en-GB" sz="1200" baseline="0" dirty="0" smtClean="0"/>
              <a:t> Cinema – boutique cinema on Ashton Lane with comfy seats and wine service </a:t>
            </a:r>
            <a:r>
              <a:rPr lang="en-GB" sz="1200" dirty="0" smtClean="0"/>
              <a:t/>
            </a:r>
            <a:br>
              <a:rPr lang="en-GB" sz="1200" dirty="0" smtClean="0"/>
            </a:br>
            <a:endParaRPr lang="en-GB" dirty="0" smtClean="0"/>
          </a:p>
          <a:p>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34</a:t>
            </a:fld>
            <a:endParaRPr lang="en-GB"/>
          </a:p>
        </p:txBody>
      </p:sp>
    </p:spTree>
    <p:extLst>
      <p:ext uri="{BB962C8B-B14F-4D97-AF65-F5344CB8AC3E}">
        <p14:creationId xmlns:p14="http://schemas.microsoft.com/office/powerpoint/2010/main" val="1790894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35</a:t>
            </a:fld>
            <a:endParaRPr lang="en-GB"/>
          </a:p>
        </p:txBody>
      </p:sp>
    </p:spTree>
    <p:extLst>
      <p:ext uri="{BB962C8B-B14F-4D97-AF65-F5344CB8AC3E}">
        <p14:creationId xmlns:p14="http://schemas.microsoft.com/office/powerpoint/2010/main" val="2368598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Notable Alumni</a:t>
            </a:r>
          </a:p>
          <a:p>
            <a:endParaRPr lang="en-US" b="1" dirty="0" smtClean="0"/>
          </a:p>
          <a:p>
            <a:r>
              <a:rPr lang="en-US" b="1" dirty="0" smtClean="0"/>
              <a:t>Current senior positions held by alumni:</a:t>
            </a:r>
            <a:endParaRPr lang="en-US" dirty="0" smtClean="0"/>
          </a:p>
          <a:p>
            <a:pPr marL="285750" indent="-285750">
              <a:buFont typeface="Arial" panose="020B0604020202020204" pitchFamily="34" charset="0"/>
              <a:buChar char="•"/>
            </a:pPr>
            <a:r>
              <a:rPr lang="en-US" dirty="0" smtClean="0"/>
              <a:t>First Minister of Scotland</a:t>
            </a:r>
          </a:p>
          <a:p>
            <a:pPr marL="285750" indent="-285750">
              <a:buFont typeface="Arial" panose="020B0604020202020204" pitchFamily="34" charset="0"/>
              <a:buChar char="•"/>
            </a:pPr>
            <a:r>
              <a:rPr lang="en-US" dirty="0" smtClean="0"/>
              <a:t>Chief Medical Officer for Scotland</a:t>
            </a:r>
          </a:p>
          <a:p>
            <a:pPr marL="285750" indent="-285750">
              <a:buFont typeface="Arial" panose="020B0604020202020204" pitchFamily="34" charset="0"/>
              <a:buChar char="•"/>
            </a:pPr>
            <a:r>
              <a:rPr lang="en-US" dirty="0" smtClean="0"/>
              <a:t>Managing Director, Nokia (Australia/New Zealand)</a:t>
            </a:r>
          </a:p>
          <a:p>
            <a:pPr marL="285750" indent="-285750">
              <a:buFont typeface="Arial" panose="020B0604020202020204" pitchFamily="34" charset="0"/>
              <a:buChar char="•"/>
            </a:pPr>
            <a:r>
              <a:rPr lang="en-US" dirty="0" smtClean="0"/>
              <a:t>Executive Producer, BBC Wales Commissioning </a:t>
            </a:r>
          </a:p>
          <a:p>
            <a:pPr marL="285750" indent="-285750">
              <a:buFont typeface="Arial" panose="020B0604020202020204" pitchFamily="34" charset="0"/>
              <a:buChar char="•"/>
            </a:pPr>
            <a:r>
              <a:rPr lang="en-US" dirty="0" smtClean="0"/>
              <a:t>Writer/Director, </a:t>
            </a:r>
            <a:r>
              <a:rPr lang="en-US" dirty="0" err="1" smtClean="0"/>
              <a:t>Partickular</a:t>
            </a:r>
            <a:r>
              <a:rPr lang="en-US" dirty="0" smtClean="0"/>
              <a:t> Films</a:t>
            </a:r>
          </a:p>
          <a:p>
            <a:pPr marL="285750" indent="-285750">
              <a:buFont typeface="Arial" panose="020B0604020202020204" pitchFamily="34" charset="0"/>
              <a:buChar char="•"/>
            </a:pPr>
            <a:r>
              <a:rPr lang="en-US" dirty="0" smtClean="0"/>
              <a:t>Trust Board Director, NHS</a:t>
            </a:r>
          </a:p>
          <a:p>
            <a:endParaRPr lang="en-US" dirty="0" smtClean="0"/>
          </a:p>
          <a:p>
            <a:r>
              <a:rPr lang="en-US" dirty="0" smtClean="0"/>
              <a:t>In addition Glasgow alumni can be found in the following </a:t>
            </a:r>
            <a:r>
              <a:rPr lang="en-US" b="1" dirty="0" smtClean="0"/>
              <a:t>world leading companies</a:t>
            </a:r>
            <a:r>
              <a:rPr lang="en-US" dirty="0" smtClean="0"/>
              <a:t>:</a:t>
            </a:r>
          </a:p>
          <a:p>
            <a:pPr marL="285750" indent="-285750">
              <a:buFont typeface="Arial" panose="020B0604020202020204" pitchFamily="34" charset="0"/>
              <a:buChar char="•"/>
            </a:pPr>
            <a:r>
              <a:rPr lang="en-GB" dirty="0" smtClean="0"/>
              <a:t>Apple, Google, HSBC, JP Morgan, Rolls Royce, Facebook, Oxfam, British Council and </a:t>
            </a:r>
            <a:r>
              <a:rPr lang="en-GB" dirty="0" err="1" smtClean="0"/>
              <a:t>L’OReal</a:t>
            </a:r>
            <a:r>
              <a:rPr lang="en-GB" dirty="0" smtClean="0"/>
              <a:t>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5</a:t>
            </a:fld>
            <a:endParaRPr lang="en-GB"/>
          </a:p>
        </p:txBody>
      </p:sp>
    </p:spTree>
    <p:extLst>
      <p:ext uri="{BB962C8B-B14F-4D97-AF65-F5344CB8AC3E}">
        <p14:creationId xmlns:p14="http://schemas.microsoft.com/office/powerpoint/2010/main" val="3675169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t>From adventure sports to some of the world’s best loved cultural festivals, there’s so much to discover in Scotland</a:t>
            </a:r>
          </a:p>
          <a:p>
            <a:endParaRPr lang="en-GB" dirty="0" smtClean="0"/>
          </a:p>
          <a:p>
            <a:r>
              <a:rPr lang="en-GB" b="1" dirty="0" smtClean="0"/>
              <a:t>Loch Lomond: </a:t>
            </a:r>
            <a:r>
              <a:rPr lang="en-GB" dirty="0" smtClean="0"/>
              <a:t>40 minutes away</a:t>
            </a:r>
            <a:br>
              <a:rPr lang="en-GB" dirty="0" smtClean="0"/>
            </a:br>
            <a:r>
              <a:rPr lang="en-GB" b="1" dirty="0" smtClean="0"/>
              <a:t>Outdoor</a:t>
            </a:r>
            <a:r>
              <a:rPr lang="en-GB" b="1" baseline="0" dirty="0" smtClean="0"/>
              <a:t> Activities: </a:t>
            </a:r>
            <a:r>
              <a:rPr lang="en-GB" baseline="0" dirty="0" smtClean="0"/>
              <a:t>within 3 hours </a:t>
            </a:r>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36</a:t>
            </a:fld>
            <a:endParaRPr lang="en-GB"/>
          </a:p>
        </p:txBody>
      </p:sp>
    </p:spTree>
    <p:extLst>
      <p:ext uri="{BB962C8B-B14F-4D97-AF65-F5344CB8AC3E}">
        <p14:creationId xmlns:p14="http://schemas.microsoft.com/office/powerpoint/2010/main" val="28541935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38</a:t>
            </a:fld>
            <a:endParaRPr lang="en-GB"/>
          </a:p>
        </p:txBody>
      </p:sp>
    </p:spTree>
    <p:extLst>
      <p:ext uri="{BB962C8B-B14F-4D97-AF65-F5344CB8AC3E}">
        <p14:creationId xmlns:p14="http://schemas.microsoft.com/office/powerpoint/2010/main" val="3765741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solidFill>
                <a:schemeClr val="bg1"/>
              </a:solidFill>
            </a:endParaRPr>
          </a:p>
        </p:txBody>
      </p:sp>
      <p:sp>
        <p:nvSpPr>
          <p:cNvPr id="4" name="Slide Number Placeholder 3"/>
          <p:cNvSpPr>
            <a:spLocks noGrp="1"/>
          </p:cNvSpPr>
          <p:nvPr>
            <p:ph type="sldNum" sz="quarter" idx="10"/>
          </p:nvPr>
        </p:nvSpPr>
        <p:spPr/>
        <p:txBody>
          <a:bodyPr/>
          <a:lstStyle/>
          <a:p>
            <a:fld id="{B846D613-2830-42AB-AAA1-68044F4EEE2F}" type="slidenum">
              <a:rPr lang="en-GB" smtClean="0"/>
              <a:t>6</a:t>
            </a:fld>
            <a:endParaRPr lang="en-GB"/>
          </a:p>
        </p:txBody>
      </p:sp>
    </p:spTree>
    <p:extLst>
      <p:ext uri="{BB962C8B-B14F-4D97-AF65-F5344CB8AC3E}">
        <p14:creationId xmlns:p14="http://schemas.microsoft.com/office/powerpoint/2010/main" val="2651021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7</a:t>
            </a:fld>
            <a:endParaRPr lang="en-GB"/>
          </a:p>
        </p:txBody>
      </p:sp>
    </p:spTree>
    <p:extLst>
      <p:ext uri="{BB962C8B-B14F-4D97-AF65-F5344CB8AC3E}">
        <p14:creationId xmlns:p14="http://schemas.microsoft.com/office/powerpoint/2010/main" val="1262253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Characterized by their multidisciplinary approach and engagement with public, private and third sector. Pioneering new treatments for chronic diseases. We support the global cultural and creative economy. Through our Centre for Cultural Policy Research. Answering the world's most complex questions, AI technologies. Improving human and animal health. Global understanding, enabling change. Glasgow is an international centre of excellence in quantum and nanoscience, translating our fundamental understanding of these phenomena into world-changing technologies.</a:t>
            </a:r>
          </a:p>
          <a:p>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8</a:t>
            </a:fld>
            <a:endParaRPr lang="en-GB"/>
          </a:p>
        </p:txBody>
      </p:sp>
    </p:spTree>
    <p:extLst>
      <p:ext uri="{BB962C8B-B14F-4D97-AF65-F5344CB8AC3E}">
        <p14:creationId xmlns:p14="http://schemas.microsoft.com/office/powerpoint/2010/main" val="2417152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chemeClr val="bg1"/>
                </a:solidFill>
              </a:rPr>
              <a:t>Universitas 21</a:t>
            </a:r>
            <a:r>
              <a:rPr lang="en-US" dirty="0" smtClean="0">
                <a:solidFill>
                  <a:schemeClr val="bg1"/>
                </a:solidFill>
              </a:rPr>
              <a:t> – the world’s leading network of research intensive universities</a:t>
            </a:r>
          </a:p>
          <a:p>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9</a:t>
            </a:fld>
            <a:endParaRPr lang="en-GB"/>
          </a:p>
        </p:txBody>
      </p:sp>
    </p:spTree>
    <p:extLst>
      <p:ext uri="{BB962C8B-B14F-4D97-AF65-F5344CB8AC3E}">
        <p14:creationId xmlns:p14="http://schemas.microsoft.com/office/powerpoint/2010/main" val="736544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err="1" smtClean="0">
                <a:solidFill>
                  <a:schemeClr val="bg1"/>
                </a:solidFill>
              </a:rPr>
              <a:t>YY</a:t>
            </a:r>
            <a:r>
              <a:rPr lang="en-GB" sz="1200" b="1" dirty="0" smtClean="0">
                <a:solidFill>
                  <a:schemeClr val="bg1"/>
                </a:solidFill>
              </a:rPr>
              <a:t> Liu, Engineering  -</a:t>
            </a:r>
            <a:r>
              <a:rPr lang="en-GB" sz="1200" dirty="0" smtClean="0">
                <a:solidFill>
                  <a:schemeClr val="bg1"/>
                </a:solidFill>
              </a:rPr>
              <a:t> pictured here in his 1913/14 Engineering class photograph. He was the first President of the Engineering Society</a:t>
            </a:r>
            <a:endParaRPr lang="en-GB" sz="1200" dirty="0" smtClean="0">
              <a:solidFill>
                <a:schemeClr val="bg1"/>
              </a:solidFill>
              <a:cs typeface="Arial" pitchFamily="34" charset="0"/>
            </a:endParaRPr>
          </a:p>
          <a:p>
            <a:endParaRPr lang="en-GB" sz="1200" dirty="0" smtClean="0">
              <a:solidFill>
                <a:schemeClr val="bg1"/>
              </a:solidFill>
            </a:endParaRPr>
          </a:p>
          <a:p>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10</a:t>
            </a:fld>
            <a:endParaRPr lang="en-GB"/>
          </a:p>
        </p:txBody>
      </p:sp>
    </p:spTree>
    <p:extLst>
      <p:ext uri="{BB962C8B-B14F-4D97-AF65-F5344CB8AC3E}">
        <p14:creationId xmlns:p14="http://schemas.microsoft.com/office/powerpoint/2010/main" val="3991691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846D613-2830-42AB-AAA1-68044F4EEE2F}" type="slidenum">
              <a:rPr lang="en-GB" smtClean="0"/>
              <a:t>11</a:t>
            </a:fld>
            <a:endParaRPr lang="en-GB"/>
          </a:p>
        </p:txBody>
      </p:sp>
    </p:spTree>
    <p:extLst>
      <p:ext uri="{BB962C8B-B14F-4D97-AF65-F5344CB8AC3E}">
        <p14:creationId xmlns:p14="http://schemas.microsoft.com/office/powerpoint/2010/main" val="1646633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267494"/>
            <a:ext cx="8642350" cy="792088"/>
          </a:xfrm>
          <a:prstGeom prst="rect">
            <a:avLst/>
          </a:prstGeom>
        </p:spPr>
        <p:txBody>
          <a:bodyPr/>
          <a:lstStyle>
            <a:lvl1pPr>
              <a:defRPr sz="4400">
                <a:solidFill>
                  <a:schemeClr val="tx1"/>
                </a:solidFill>
                <a:latin typeface="Arial"/>
                <a:cs typeface="Arial"/>
              </a:defRPr>
            </a:lvl1pPr>
          </a:lstStyle>
          <a:p>
            <a:r>
              <a:rPr lang="en-GB" smtClean="0"/>
              <a:t>Click to edit Master title style</a:t>
            </a:r>
            <a:endParaRPr lang="en-US" dirty="0"/>
          </a:p>
        </p:txBody>
      </p:sp>
      <p:sp>
        <p:nvSpPr>
          <p:cNvPr id="3" name="Content Placeholder 2"/>
          <p:cNvSpPr>
            <a:spLocks noGrp="1"/>
          </p:cNvSpPr>
          <p:nvPr>
            <p:ph idx="1"/>
          </p:nvPr>
        </p:nvSpPr>
        <p:spPr>
          <a:xfrm>
            <a:off x="250825" y="1114424"/>
            <a:ext cx="8642350" cy="3761581"/>
          </a:xfrm>
          <a:prstGeom prst="rect">
            <a:avLst/>
          </a:prstGeom>
        </p:spPr>
        <p:txBody>
          <a:bodyPr/>
          <a:lstStyle>
            <a:lvl1pPr>
              <a:defRPr sz="2000">
                <a:solidFill>
                  <a:schemeClr val="tx1"/>
                </a:solidFill>
                <a:latin typeface="Arial"/>
                <a:cs typeface="Arial"/>
              </a:defRPr>
            </a:lvl1pPr>
            <a:lvl2pPr>
              <a:defRPr sz="1800">
                <a:solidFill>
                  <a:schemeClr val="tx1"/>
                </a:solidFill>
                <a:latin typeface="Arial"/>
                <a:cs typeface="Arial"/>
              </a:defRPr>
            </a:lvl2pPr>
            <a:lvl3pPr>
              <a:defRPr sz="1400">
                <a:solidFill>
                  <a:schemeClr val="tx1"/>
                </a:solidFill>
                <a:latin typeface="Arial"/>
                <a:cs typeface="Arial"/>
              </a:defRPr>
            </a:lvl3pPr>
            <a:lvl4pPr>
              <a:defRPr>
                <a:solidFill>
                  <a:schemeClr val="tx1"/>
                </a:solidFill>
              </a:defRPr>
            </a:lvl4pPr>
            <a:lvl5pPr>
              <a:defRPr sz="1000">
                <a:solidFill>
                  <a:schemeClr val="tx1"/>
                </a:solidFill>
                <a:latin typeface="Arial"/>
                <a:cs typeface="Aria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266349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250825" y="267494"/>
            <a:ext cx="8642350" cy="792088"/>
          </a:xfrm>
          <a:prstGeom prst="rect">
            <a:avLst/>
          </a:prstGeom>
        </p:spPr>
        <p:txBody>
          <a:bodyPr/>
          <a:lstStyle>
            <a:lvl1pPr>
              <a:defRPr sz="4400">
                <a:solidFill>
                  <a:schemeClr val="tx1"/>
                </a:solidFill>
                <a:latin typeface="Arial"/>
                <a:cs typeface="Arial"/>
              </a:defRPr>
            </a:lvl1pPr>
          </a:lstStyle>
          <a:p>
            <a:r>
              <a:rPr lang="en-GB" smtClean="0"/>
              <a:t>Click to edit Master title style</a:t>
            </a:r>
            <a:endParaRPr lang="en-US" dirty="0"/>
          </a:p>
        </p:txBody>
      </p:sp>
      <p:sp>
        <p:nvSpPr>
          <p:cNvPr id="3" name="Content Placeholder 2"/>
          <p:cNvSpPr>
            <a:spLocks noGrp="1"/>
          </p:cNvSpPr>
          <p:nvPr>
            <p:ph idx="1"/>
          </p:nvPr>
        </p:nvSpPr>
        <p:spPr>
          <a:xfrm>
            <a:off x="250825" y="1114424"/>
            <a:ext cx="8642350" cy="3761581"/>
          </a:xfrm>
          <a:prstGeom prst="rect">
            <a:avLst/>
          </a:prstGeom>
        </p:spPr>
        <p:txBody>
          <a:bodyPr/>
          <a:lstStyle>
            <a:lvl1pPr>
              <a:defRPr sz="2000">
                <a:solidFill>
                  <a:schemeClr val="tx1"/>
                </a:solidFill>
                <a:latin typeface="Arial"/>
                <a:cs typeface="Arial"/>
              </a:defRPr>
            </a:lvl1pPr>
            <a:lvl2pPr>
              <a:defRPr sz="1800">
                <a:solidFill>
                  <a:schemeClr val="tx1"/>
                </a:solidFill>
                <a:latin typeface="Arial"/>
                <a:cs typeface="Arial"/>
              </a:defRPr>
            </a:lvl2pPr>
            <a:lvl3pPr>
              <a:defRPr sz="1400">
                <a:solidFill>
                  <a:schemeClr val="tx1"/>
                </a:solidFill>
                <a:latin typeface="Arial"/>
                <a:cs typeface="Arial"/>
              </a:defRPr>
            </a:lvl3pPr>
            <a:lvl4pPr>
              <a:defRPr>
                <a:solidFill>
                  <a:schemeClr val="tx1"/>
                </a:solidFill>
              </a:defRPr>
            </a:lvl4pPr>
            <a:lvl5pPr>
              <a:defRPr sz="1000">
                <a:solidFill>
                  <a:schemeClr val="tx1"/>
                </a:solidFill>
                <a:latin typeface="Arial"/>
                <a:cs typeface="Aria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1174781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image White text box">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10" descr="UoG_keyline_regular_lockup.eps"/>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userDrawn="1"/>
        </p:nvSpPr>
        <p:spPr bwMode="auto">
          <a:xfrm>
            <a:off x="564874" y="1203599"/>
            <a:ext cx="3719094" cy="3715612"/>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 name="Title 1"/>
          <p:cNvSpPr>
            <a:spLocks noGrp="1"/>
          </p:cNvSpPr>
          <p:nvPr>
            <p:ph type="title"/>
          </p:nvPr>
        </p:nvSpPr>
        <p:spPr>
          <a:xfrm>
            <a:off x="539551" y="1203599"/>
            <a:ext cx="3744417" cy="504055"/>
          </a:xfrm>
          <a:prstGeom prst="rect">
            <a:avLst/>
          </a:prstGeom>
        </p:spPr>
        <p:txBody>
          <a:bodyPr/>
          <a:lstStyle>
            <a:lvl1pPr>
              <a:defRPr baseline="0">
                <a:solidFill>
                  <a:schemeClr val="tx1"/>
                </a:solidFill>
                <a:latin typeface="Arial" panose="020B0604020202020204" pitchFamily="34" charset="0"/>
              </a:defRPr>
            </a:lvl1pPr>
          </a:lstStyle>
          <a:p>
            <a:endParaRPr lang="en-US" sz="2400" dirty="0"/>
          </a:p>
        </p:txBody>
      </p:sp>
      <p:sp>
        <p:nvSpPr>
          <p:cNvPr id="9" name="Content Placeholder 2"/>
          <p:cNvSpPr>
            <a:spLocks noGrp="1"/>
          </p:cNvSpPr>
          <p:nvPr>
            <p:ph idx="1"/>
          </p:nvPr>
        </p:nvSpPr>
        <p:spPr>
          <a:xfrm>
            <a:off x="539551" y="1851671"/>
            <a:ext cx="3744417" cy="3096343"/>
          </a:xfrm>
          <a:prstGeom prst="rect">
            <a:avLst/>
          </a:prstGeom>
        </p:spPr>
        <p:txBody>
          <a:bodyPr/>
          <a:lstStyle>
            <a:lvl1pPr>
              <a:defRPr baseline="0">
                <a:solidFill>
                  <a:schemeClr val="tx1"/>
                </a:solidFill>
                <a:latin typeface="Arial" panose="020B0604020202020204" pitchFamily="34" charset="0"/>
              </a:defRPr>
            </a:lvl1pPr>
          </a:lstStyle>
          <a:p>
            <a:pPr marL="0"/>
            <a:endParaRPr lang="en-US" sz="1600" dirty="0"/>
          </a:p>
        </p:txBody>
      </p:sp>
    </p:spTree>
    <p:extLst>
      <p:ext uri="{BB962C8B-B14F-4D97-AF65-F5344CB8AC3E}">
        <p14:creationId xmlns:p14="http://schemas.microsoft.com/office/powerpoint/2010/main" val="588456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Slate">
    <p:spTree>
      <p:nvGrpSpPr>
        <p:cNvPr id="1" name=""/>
        <p:cNvGrpSpPr/>
        <p:nvPr/>
      </p:nvGrpSpPr>
      <p:grpSpPr>
        <a:xfrm>
          <a:off x="0" y="0"/>
          <a:ext cx="0" cy="0"/>
          <a:chOff x="0" y="0"/>
          <a:chExt cx="0" cy="0"/>
        </a:xfrm>
      </p:grpSpPr>
      <p:sp>
        <p:nvSpPr>
          <p:cNvPr id="4" name="Rectangle 1"/>
          <p:cNvSpPr>
            <a:spLocks noChangeArrowheads="1"/>
          </p:cNvSpPr>
          <p:nvPr/>
        </p:nvSpPr>
        <p:spPr bwMode="auto">
          <a:xfrm>
            <a:off x="0" y="0"/>
            <a:ext cx="9144000" cy="5143500"/>
          </a:xfrm>
          <a:prstGeom prst="rect">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a:solidFill>
                  <a:schemeClr val="bg1"/>
                </a:solidFill>
              </a:rPr>
              <a:t> </a:t>
            </a:r>
          </a:p>
        </p:txBody>
      </p:sp>
      <p:sp>
        <p:nvSpPr>
          <p:cNvPr id="6" name="Title 1"/>
          <p:cNvSpPr>
            <a:spLocks noGrp="1"/>
          </p:cNvSpPr>
          <p:nvPr>
            <p:ph type="title"/>
          </p:nvPr>
        </p:nvSpPr>
        <p:spPr>
          <a:xfrm>
            <a:off x="250825" y="267494"/>
            <a:ext cx="8642350" cy="792088"/>
          </a:xfrm>
          <a:prstGeom prst="rect">
            <a:avLst/>
          </a:prstGeom>
          <a:solidFill>
            <a:schemeClr val="tx2"/>
          </a:solidFill>
        </p:spPr>
        <p:txBody>
          <a:bodyPr/>
          <a:lstStyle>
            <a:lvl1pPr>
              <a:defRPr sz="4400">
                <a:solidFill>
                  <a:srgbClr val="FFFFFE"/>
                </a:solidFill>
                <a:latin typeface="Arial"/>
                <a:cs typeface="Arial"/>
              </a:defRPr>
            </a:lvl1pPr>
          </a:lstStyle>
          <a:p>
            <a:r>
              <a:rPr lang="en-GB" dirty="0" smtClean="0"/>
              <a:t>Click to edit Master title style</a:t>
            </a:r>
            <a:endParaRPr lang="en-US" dirty="0"/>
          </a:p>
        </p:txBody>
      </p:sp>
      <p:sp>
        <p:nvSpPr>
          <p:cNvPr id="7" name="Content Placeholder 2"/>
          <p:cNvSpPr>
            <a:spLocks noGrp="1"/>
          </p:cNvSpPr>
          <p:nvPr>
            <p:ph idx="1"/>
          </p:nvPr>
        </p:nvSpPr>
        <p:spPr>
          <a:xfrm>
            <a:off x="250825" y="1114425"/>
            <a:ext cx="8642350" cy="3401542"/>
          </a:xfrm>
          <a:prstGeom prst="rect">
            <a:avLst/>
          </a:prstGeom>
          <a:solidFill>
            <a:schemeClr val="tx2"/>
          </a:solidFill>
        </p:spPr>
        <p:txBody>
          <a:bodyPr/>
          <a:lstStyle>
            <a:lvl1pPr>
              <a:defRPr sz="2000">
                <a:solidFill>
                  <a:srgbClr val="FFFFFE"/>
                </a:solidFill>
                <a:latin typeface="Arial"/>
                <a:cs typeface="Arial"/>
              </a:defRPr>
            </a:lvl1pPr>
            <a:lvl2pPr>
              <a:defRPr sz="1800">
                <a:solidFill>
                  <a:srgbClr val="FFFFFE"/>
                </a:solidFill>
                <a:latin typeface="Arial"/>
                <a:cs typeface="Arial"/>
              </a:defRPr>
            </a:lvl2pPr>
            <a:lvl3pPr>
              <a:defRPr sz="1400">
                <a:solidFill>
                  <a:srgbClr val="FFFFFE"/>
                </a:solidFill>
                <a:latin typeface="Arial"/>
                <a:cs typeface="Arial"/>
              </a:defRPr>
            </a:lvl3pPr>
            <a:lvl4pPr>
              <a:defRPr>
                <a:solidFill>
                  <a:srgbClr val="FFFFFE"/>
                </a:solidFill>
              </a:defRPr>
            </a:lvl4pPr>
            <a:lvl5pPr>
              <a:defRPr sz="1000">
                <a:solidFill>
                  <a:srgbClr val="FFFFFE"/>
                </a:solidFill>
                <a:latin typeface="Arial"/>
                <a:cs typeface="Aria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770952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Cobalt">
    <p:spTree>
      <p:nvGrpSpPr>
        <p:cNvPr id="1" name=""/>
        <p:cNvGrpSpPr/>
        <p:nvPr/>
      </p:nvGrpSpPr>
      <p:grpSpPr>
        <a:xfrm>
          <a:off x="0" y="0"/>
          <a:ext cx="0" cy="0"/>
          <a:chOff x="0" y="0"/>
          <a:chExt cx="0" cy="0"/>
        </a:xfrm>
      </p:grpSpPr>
      <p:sp>
        <p:nvSpPr>
          <p:cNvPr id="4" name="Rectangle 1"/>
          <p:cNvSpPr>
            <a:spLocks noChangeArrowheads="1"/>
          </p:cNvSpPr>
          <p:nvPr/>
        </p:nvSpPr>
        <p:spPr bwMode="auto">
          <a:xfrm>
            <a:off x="0" y="0"/>
            <a:ext cx="9144000" cy="5143500"/>
          </a:xfrm>
          <a:prstGeom prst="rect">
            <a:avLst/>
          </a:prstGeom>
          <a:solidFill>
            <a:srgbClr val="0067A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r>
              <a:rPr lang="en-US" altLang="en-US">
                <a:solidFill>
                  <a:schemeClr val="bg1"/>
                </a:solidFill>
              </a:rPr>
              <a:t> </a:t>
            </a:r>
          </a:p>
        </p:txBody>
      </p:sp>
      <p:sp>
        <p:nvSpPr>
          <p:cNvPr id="9" name="Title 1"/>
          <p:cNvSpPr>
            <a:spLocks noGrp="1"/>
          </p:cNvSpPr>
          <p:nvPr>
            <p:ph type="title"/>
          </p:nvPr>
        </p:nvSpPr>
        <p:spPr>
          <a:xfrm>
            <a:off x="250825" y="267494"/>
            <a:ext cx="8642350" cy="792088"/>
          </a:xfrm>
          <a:prstGeom prst="rect">
            <a:avLst/>
          </a:prstGeom>
        </p:spPr>
        <p:txBody>
          <a:bodyPr/>
          <a:lstStyle>
            <a:lvl1pPr>
              <a:defRPr sz="4400">
                <a:solidFill>
                  <a:srgbClr val="FFFFFE"/>
                </a:solidFill>
                <a:latin typeface="Arial"/>
                <a:cs typeface="Arial"/>
              </a:defRPr>
            </a:lvl1pPr>
          </a:lstStyle>
          <a:p>
            <a:r>
              <a:rPr lang="en-GB" smtClean="0"/>
              <a:t>Click to edit Master title style</a:t>
            </a:r>
            <a:endParaRPr lang="en-US" dirty="0"/>
          </a:p>
        </p:txBody>
      </p:sp>
      <p:sp>
        <p:nvSpPr>
          <p:cNvPr id="10" name="Content Placeholder 2"/>
          <p:cNvSpPr>
            <a:spLocks noGrp="1"/>
          </p:cNvSpPr>
          <p:nvPr>
            <p:ph idx="1"/>
          </p:nvPr>
        </p:nvSpPr>
        <p:spPr>
          <a:xfrm>
            <a:off x="250825" y="1114425"/>
            <a:ext cx="8642350" cy="3401542"/>
          </a:xfrm>
          <a:prstGeom prst="rect">
            <a:avLst/>
          </a:prstGeom>
        </p:spPr>
        <p:txBody>
          <a:bodyPr/>
          <a:lstStyle>
            <a:lvl1pPr>
              <a:defRPr sz="2000">
                <a:solidFill>
                  <a:srgbClr val="FFFFFE"/>
                </a:solidFill>
                <a:latin typeface="Arial"/>
                <a:cs typeface="Arial"/>
              </a:defRPr>
            </a:lvl1pPr>
            <a:lvl2pPr>
              <a:defRPr sz="1800">
                <a:solidFill>
                  <a:srgbClr val="FFFFFE"/>
                </a:solidFill>
                <a:latin typeface="Arial"/>
                <a:cs typeface="Arial"/>
              </a:defRPr>
            </a:lvl2pPr>
            <a:lvl3pPr>
              <a:defRPr sz="1400">
                <a:solidFill>
                  <a:srgbClr val="FFFFFE"/>
                </a:solidFill>
                <a:latin typeface="Arial"/>
                <a:cs typeface="Arial"/>
              </a:defRPr>
            </a:lvl3pPr>
            <a:lvl4pPr>
              <a:defRPr>
                <a:solidFill>
                  <a:srgbClr val="FFFFFE"/>
                </a:solidFill>
              </a:defRPr>
            </a:lvl4pPr>
            <a:lvl5pPr>
              <a:defRPr sz="1000">
                <a:solidFill>
                  <a:srgbClr val="FFFFFE"/>
                </a:solidFill>
                <a:latin typeface="Arial"/>
                <a:cs typeface="Aria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1703619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illarbox">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5143500"/>
          </a:xfrm>
          <a:prstGeom prst="rect">
            <a:avLst/>
          </a:prstGeom>
          <a:solidFill>
            <a:schemeClr val="accent3"/>
          </a:solidFill>
          <a:ln w="9525" algn="ctr">
            <a:noFill/>
            <a:round/>
            <a:headEnd/>
            <a:tailEnd/>
          </a:ln>
        </p:spPr>
        <p:txBody>
          <a:bodyPr/>
          <a:lstStyle/>
          <a:p>
            <a:pPr eaLnBrk="0" hangingPunct="0">
              <a:defRPr/>
            </a:pPr>
            <a:r>
              <a:rPr lang="en-US">
                <a:solidFill>
                  <a:schemeClr val="bg1"/>
                </a:solidFill>
                <a:ea typeface="ＭＳ Ｐゴシック"/>
                <a:cs typeface="ＭＳ Ｐゴシック"/>
              </a:rPr>
              <a:t> </a:t>
            </a:r>
          </a:p>
        </p:txBody>
      </p:sp>
      <p:sp>
        <p:nvSpPr>
          <p:cNvPr id="5" name="Title 1"/>
          <p:cNvSpPr>
            <a:spLocks noGrp="1"/>
          </p:cNvSpPr>
          <p:nvPr>
            <p:ph type="title"/>
          </p:nvPr>
        </p:nvSpPr>
        <p:spPr>
          <a:xfrm>
            <a:off x="250825" y="267494"/>
            <a:ext cx="8642350" cy="792088"/>
          </a:xfrm>
          <a:prstGeom prst="rect">
            <a:avLst/>
          </a:prstGeom>
        </p:spPr>
        <p:txBody>
          <a:bodyPr/>
          <a:lstStyle>
            <a:lvl1pPr>
              <a:defRPr sz="4400">
                <a:solidFill>
                  <a:srgbClr val="FFFFFE"/>
                </a:solidFill>
                <a:latin typeface="Arial"/>
                <a:cs typeface="Arial"/>
              </a:defRPr>
            </a:lvl1pPr>
          </a:lstStyle>
          <a:p>
            <a:r>
              <a:rPr lang="en-GB" smtClean="0"/>
              <a:t>Click to edit Master title style</a:t>
            </a:r>
            <a:endParaRPr lang="en-US" dirty="0"/>
          </a:p>
        </p:txBody>
      </p:sp>
      <p:sp>
        <p:nvSpPr>
          <p:cNvPr id="6" name="Content Placeholder 2"/>
          <p:cNvSpPr>
            <a:spLocks noGrp="1"/>
          </p:cNvSpPr>
          <p:nvPr>
            <p:ph idx="1"/>
          </p:nvPr>
        </p:nvSpPr>
        <p:spPr>
          <a:xfrm>
            <a:off x="250825" y="1114425"/>
            <a:ext cx="8642350" cy="3401542"/>
          </a:xfrm>
          <a:prstGeom prst="rect">
            <a:avLst/>
          </a:prstGeom>
        </p:spPr>
        <p:txBody>
          <a:bodyPr/>
          <a:lstStyle>
            <a:lvl1pPr>
              <a:defRPr sz="2000">
                <a:solidFill>
                  <a:srgbClr val="FFFFFE"/>
                </a:solidFill>
                <a:latin typeface="Arial"/>
                <a:cs typeface="Arial"/>
              </a:defRPr>
            </a:lvl1pPr>
            <a:lvl2pPr>
              <a:defRPr sz="1800">
                <a:solidFill>
                  <a:srgbClr val="FFFFFE"/>
                </a:solidFill>
                <a:latin typeface="Arial"/>
                <a:cs typeface="Arial"/>
              </a:defRPr>
            </a:lvl2pPr>
            <a:lvl3pPr>
              <a:defRPr sz="1400">
                <a:solidFill>
                  <a:srgbClr val="FFFFFE"/>
                </a:solidFill>
                <a:latin typeface="Arial"/>
                <a:cs typeface="Arial"/>
              </a:defRPr>
            </a:lvl3pPr>
            <a:lvl4pPr>
              <a:defRPr>
                <a:solidFill>
                  <a:srgbClr val="FFFFFE"/>
                </a:solidFill>
              </a:defRPr>
            </a:lvl4pPr>
            <a:lvl5pPr>
              <a:defRPr sz="1000">
                <a:solidFill>
                  <a:srgbClr val="FFFFFE"/>
                </a:solidFill>
                <a:latin typeface="Arial"/>
                <a:cs typeface="Aria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37454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247175"/>
            <a:ext cx="9875520" cy="1028700"/>
          </a:xfrm>
          <a:prstGeom prst="rect">
            <a:avLst/>
          </a:prstGeom>
        </p:spPr>
        <p:txBody>
          <a:bodyPr lIns="109728" tIns="54864" rIns="109728" bIns="54864"/>
          <a:lstStyle/>
          <a:p>
            <a:r>
              <a:rPr lang="en-US" smtClean="0"/>
              <a:t>Click to edit Master title style</a:t>
            </a:r>
            <a:endParaRPr lang="en-US"/>
          </a:p>
        </p:txBody>
      </p:sp>
      <p:sp>
        <p:nvSpPr>
          <p:cNvPr id="3" name="Content Placeholder 2"/>
          <p:cNvSpPr>
            <a:spLocks noGrp="1"/>
          </p:cNvSpPr>
          <p:nvPr>
            <p:ph sz="half" idx="1"/>
          </p:nvPr>
        </p:nvSpPr>
        <p:spPr>
          <a:xfrm>
            <a:off x="548640" y="1440180"/>
            <a:ext cx="4846320" cy="4073367"/>
          </a:xfrm>
          <a:prstGeom prst="rect">
            <a:avLst/>
          </a:prstGeom>
        </p:spPr>
        <p:txBody>
          <a:bodyPr lIns="109728" tIns="54864" rIns="109728" bIns="54864"/>
          <a:lstStyle>
            <a:lvl1pPr>
              <a:defRPr sz="2550"/>
            </a:lvl1pPr>
            <a:lvl2pPr>
              <a:defRPr sz="2175"/>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77840" y="1440180"/>
            <a:ext cx="4846320" cy="4073367"/>
          </a:xfrm>
          <a:prstGeom prst="rect">
            <a:avLst/>
          </a:prstGeom>
        </p:spPr>
        <p:txBody>
          <a:bodyPr lIns="109728" tIns="54864" rIns="109728" bIns="54864"/>
          <a:lstStyle>
            <a:lvl1pPr>
              <a:defRPr sz="2550"/>
            </a:lvl1pPr>
            <a:lvl2pPr>
              <a:defRPr sz="2175"/>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548640" y="5720716"/>
            <a:ext cx="2560320" cy="328613"/>
          </a:xfrm>
          <a:prstGeom prst="rect">
            <a:avLst/>
          </a:prstGeom>
        </p:spPr>
        <p:txBody>
          <a:bodyPr lIns="109728" tIns="54864" rIns="109728" bIns="54864"/>
          <a:lstStyle>
            <a:lvl1pPr>
              <a:defRPr/>
            </a:lvl1pPr>
          </a:lstStyle>
          <a:p>
            <a:fld id="{442D0BED-F5FF-EE4A-99BF-8B02A73E7B4C}" type="datetime1">
              <a:rPr lang="en-US"/>
              <a:pPr/>
              <a:t>3/19/2018</a:t>
            </a:fld>
            <a:endParaRPr lang="en-US"/>
          </a:p>
        </p:txBody>
      </p:sp>
      <p:sp>
        <p:nvSpPr>
          <p:cNvPr id="6" name="Footer Placeholder 4"/>
          <p:cNvSpPr>
            <a:spLocks noGrp="1"/>
          </p:cNvSpPr>
          <p:nvPr>
            <p:ph type="ftr" sz="quarter" idx="11"/>
          </p:nvPr>
        </p:nvSpPr>
        <p:spPr>
          <a:xfrm>
            <a:off x="3749040" y="5720716"/>
            <a:ext cx="3474720" cy="328613"/>
          </a:xfrm>
          <a:prstGeom prst="rect">
            <a:avLst/>
          </a:prstGeom>
        </p:spPr>
        <p:txBody>
          <a:bodyPr lIns="109728" tIns="54864" rIns="109728" bIns="54864"/>
          <a:lstStyle>
            <a:lvl1pPr>
              <a:defRPr/>
            </a:lvl1pPr>
          </a:lstStyle>
          <a:p>
            <a:pPr>
              <a:defRPr/>
            </a:pPr>
            <a:endParaRPr lang="en-US"/>
          </a:p>
        </p:txBody>
      </p:sp>
      <p:sp>
        <p:nvSpPr>
          <p:cNvPr id="7" name="Slide Number Placeholder 5"/>
          <p:cNvSpPr>
            <a:spLocks noGrp="1"/>
          </p:cNvSpPr>
          <p:nvPr>
            <p:ph type="sldNum" sz="quarter" idx="12"/>
          </p:nvPr>
        </p:nvSpPr>
        <p:spPr>
          <a:xfrm>
            <a:off x="7863840" y="5720716"/>
            <a:ext cx="2560320" cy="328613"/>
          </a:xfrm>
          <a:prstGeom prst="rect">
            <a:avLst/>
          </a:prstGeom>
        </p:spPr>
        <p:txBody>
          <a:bodyPr lIns="109728" tIns="54864" rIns="109728" bIns="54864"/>
          <a:lstStyle>
            <a:lvl1pPr>
              <a:defRPr/>
            </a:lvl1pPr>
          </a:lstStyle>
          <a:p>
            <a:fld id="{06CC9ADF-37AF-8E45-B1F1-D058214225EC}" type="slidenum">
              <a:rPr lang="en-US"/>
              <a:pPr/>
              <a:t>‹#›</a:t>
            </a:fld>
            <a:endParaRPr lang="en-US"/>
          </a:p>
        </p:txBody>
      </p:sp>
    </p:spTree>
    <p:extLst>
      <p:ext uri="{BB962C8B-B14F-4D97-AF65-F5344CB8AC3E}">
        <p14:creationId xmlns:p14="http://schemas.microsoft.com/office/powerpoint/2010/main" val="619925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79" r:id="rId4"/>
    <p:sldLayoutId id="2147483886" r:id="rId5"/>
    <p:sldLayoutId id="2147483887" r:id="rId6"/>
    <p:sldLayoutId id="2147483888" r:id="rId7"/>
  </p:sldLayoutIdLst>
  <p:timing>
    <p:tnLst>
      <p:par>
        <p:cTn id="1" dur="indefinite" restart="never" nodeType="tmRoot"/>
      </p:par>
    </p:tnLst>
  </p:timing>
  <p:txStyles>
    <p:titleStyle>
      <a:lvl1pPr algn="l" rtl="0" eaLnBrk="1" fontAlgn="base" hangingPunct="1">
        <a:lnSpc>
          <a:spcPct val="90000"/>
        </a:lnSpc>
        <a:spcBef>
          <a:spcPct val="0"/>
        </a:spcBef>
        <a:spcAft>
          <a:spcPct val="0"/>
        </a:spcAft>
        <a:defRPr sz="2800" b="1" spc="-10">
          <a:solidFill>
            <a:srgbClr val="483F6A"/>
          </a:solidFill>
          <a:latin typeface="Times New Roman"/>
          <a:ea typeface="ヒラギノ角ゴ Pro W3" charset="0"/>
          <a:cs typeface="Times New Roman"/>
        </a:defRPr>
      </a:lvl1pPr>
      <a:lvl2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2pPr>
      <a:lvl3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3pPr>
      <a:lvl4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4pPr>
      <a:lvl5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5pPr>
      <a:lvl6pPr marL="4572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defRPr sz="1600">
          <a:solidFill>
            <a:srgbClr val="4F5961"/>
          </a:solidFill>
          <a:latin typeface="+mn-lt"/>
          <a:ea typeface="ヒラギノ角ゴ Pro W3" charset="0"/>
          <a:cs typeface="ヒラギノ角ゴ Pro W3" charset="0"/>
        </a:defRPr>
      </a:lvl1pPr>
      <a:lvl2pPr marL="457200" algn="l" rtl="0" eaLnBrk="1" fontAlgn="base" hangingPunct="1">
        <a:spcBef>
          <a:spcPct val="20000"/>
        </a:spcBef>
        <a:spcAft>
          <a:spcPct val="0"/>
        </a:spcAft>
        <a:defRPr sz="1200">
          <a:solidFill>
            <a:srgbClr val="00213B"/>
          </a:solidFill>
          <a:latin typeface="+mn-lt"/>
          <a:ea typeface="ヒラギノ角ゴ Pro W3" charset="0"/>
          <a:cs typeface="ＭＳ Ｐゴシック" charset="0"/>
        </a:defRPr>
      </a:lvl2pPr>
      <a:lvl3pPr marL="914400" algn="l" rtl="0" eaLnBrk="1" fontAlgn="base" hangingPunct="1">
        <a:spcBef>
          <a:spcPct val="20000"/>
        </a:spcBef>
        <a:spcAft>
          <a:spcPct val="0"/>
        </a:spcAft>
        <a:defRPr sz="1200" b="1">
          <a:solidFill>
            <a:srgbClr val="00213B"/>
          </a:solidFill>
          <a:latin typeface="+mn-lt"/>
          <a:ea typeface="ＭＳ Ｐゴシック" charset="0"/>
          <a:cs typeface="ＭＳ Ｐゴシック" charset="0"/>
        </a:defRPr>
      </a:lvl3pPr>
      <a:lvl4pPr marL="13716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4pPr>
      <a:lvl5pPr marL="18288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42.emf"/><Relationship Id="rId13" Type="http://schemas.openxmlformats.org/officeDocument/2006/relationships/image" Target="../media/image47.png"/><Relationship Id="rId3" Type="http://schemas.openxmlformats.org/officeDocument/2006/relationships/image" Target="../media/image38.jpg"/><Relationship Id="rId7" Type="http://schemas.openxmlformats.org/officeDocument/2006/relationships/image" Target="../media/image41.emf"/><Relationship Id="rId12"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0.emf"/><Relationship Id="rId11" Type="http://schemas.openxmlformats.org/officeDocument/2006/relationships/image" Target="../media/image45.jpg"/><Relationship Id="rId5" Type="http://schemas.openxmlformats.org/officeDocument/2006/relationships/image" Target="../media/image39.jp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2.emf"/><Relationship Id="rId9" Type="http://schemas.openxmlformats.org/officeDocument/2006/relationships/image" Target="../media/image43.png"/><Relationship Id="rId1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jp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emf"/><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184"/>
            <a:ext cx="9144000" cy="5244684"/>
          </a:xfrm>
          <a:prstGeom prst="rect">
            <a:avLst/>
          </a:prstGeom>
        </p:spPr>
      </p:pic>
      <p:pic>
        <p:nvPicPr>
          <p:cNvPr id="23554" name="Picture 10" descr="UoG_keyline_regular_lockup.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itle 1"/>
          <p:cNvSpPr>
            <a:spLocks noGrp="1"/>
          </p:cNvSpPr>
          <p:nvPr>
            <p:ph type="title"/>
          </p:nvPr>
        </p:nvSpPr>
        <p:spPr>
          <a:xfrm>
            <a:off x="64436" y="1016488"/>
            <a:ext cx="6768752" cy="1320800"/>
          </a:xfrm>
        </p:spPr>
        <p:txBody>
          <a:bodyPr/>
          <a:lstStyle/>
          <a:p>
            <a:pPr>
              <a:defRPr/>
            </a:pPr>
            <a:r>
              <a:rPr lang="en-US" dirty="0" smtClean="0"/>
              <a:t>Welcome to the University of Glasgow</a:t>
            </a:r>
            <a:endParaRPr lang="en-US" dirty="0">
              <a:ea typeface="+mj-ea"/>
            </a:endParaRPr>
          </a:p>
        </p:txBody>
      </p:sp>
      <p:sp>
        <p:nvSpPr>
          <p:cNvPr id="18" name="Content Placeholder 2"/>
          <p:cNvSpPr>
            <a:spLocks noGrp="1"/>
          </p:cNvSpPr>
          <p:nvPr>
            <p:ph idx="1"/>
          </p:nvPr>
        </p:nvSpPr>
        <p:spPr bwMode="auto">
          <a:xfrm>
            <a:off x="64436" y="2211710"/>
            <a:ext cx="6768752" cy="1008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r>
              <a:rPr lang="en-US" altLang="en-US" dirty="0" err="1" smtClean="0">
                <a:latin typeface="Arial" charset="0"/>
                <a:ea typeface="ヒラギノ角ゴ Pro W3" charset="-128"/>
                <a:cs typeface="ヒラギノ角ゴ Pro W3" charset="-128"/>
              </a:rPr>
              <a:t>Dr</a:t>
            </a:r>
            <a:r>
              <a:rPr lang="en-US" altLang="en-US" dirty="0" smtClean="0">
                <a:latin typeface="Arial" charset="0"/>
                <a:ea typeface="ヒラギノ角ゴ Pro W3" charset="-128"/>
                <a:cs typeface="ヒラギノ角ゴ Pro W3" charset="-128"/>
              </a:rPr>
              <a:t> Ramona </a:t>
            </a:r>
            <a:r>
              <a:rPr lang="en-US" altLang="en-US" dirty="0" err="1" smtClean="0">
                <a:latin typeface="Arial" charset="0"/>
                <a:ea typeface="ヒラギノ角ゴ Pro W3" charset="-128"/>
                <a:cs typeface="ヒラギノ角ゴ Pro W3" charset="-128"/>
              </a:rPr>
              <a:t>Blanes</a:t>
            </a:r>
            <a:r>
              <a:rPr lang="en-US" altLang="en-US" dirty="0" smtClean="0">
                <a:latin typeface="Arial" charset="0"/>
                <a:ea typeface="ヒラギノ角ゴ Pro W3" charset="-128"/>
                <a:cs typeface="ヒラギノ角ゴ Pro W3" charset="-128"/>
              </a:rPr>
              <a:t> and </a:t>
            </a:r>
            <a:r>
              <a:rPr lang="en-US" altLang="en-US" dirty="0" err="1" smtClean="0">
                <a:latin typeface="Arial" charset="0"/>
                <a:ea typeface="ヒラギノ角ゴ Pro W3" charset="-128"/>
                <a:cs typeface="ヒラギノ角ゴ Pro W3" charset="-128"/>
              </a:rPr>
              <a:t>Dr</a:t>
            </a:r>
            <a:r>
              <a:rPr lang="en-US" altLang="en-US" dirty="0" smtClean="0">
                <a:latin typeface="Arial" charset="0"/>
                <a:ea typeface="ヒラギノ角ゴ Pro W3" charset="-128"/>
                <a:cs typeface="ヒラギノ角ゴ Pro W3" charset="-128"/>
              </a:rPr>
              <a:t> Clare McManus</a:t>
            </a:r>
            <a:endParaRPr lang="en-US" altLang="en-US" dirty="0">
              <a:latin typeface="Arial" charset="0"/>
              <a:ea typeface="ヒラギノ角ゴ Pro W3" charset="-128"/>
              <a:cs typeface="ヒラギノ角ゴ Pro W3" charset="-128"/>
            </a:endParaRPr>
          </a:p>
        </p:txBody>
      </p:sp>
      <p:pic>
        <p:nvPicPr>
          <p:cNvPr id="7"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0" y="3960962"/>
            <a:ext cx="1826266" cy="100806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42162016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70"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2049" b="2097"/>
          <a:stretch/>
        </p:blipFill>
        <p:spPr>
          <a:xfrm>
            <a:off x="543" y="2204300"/>
            <a:ext cx="4860032" cy="2952328"/>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0"/>
            <a:ext cx="4283968" cy="51566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2929" b="6024"/>
          <a:stretch/>
        </p:blipFill>
        <p:spPr bwMode="auto">
          <a:xfrm>
            <a:off x="0" y="0"/>
            <a:ext cx="4861118" cy="22177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 name="Picture 10" descr="UoG_keyline_regular_lockup.eps"/>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bwMode="auto">
          <a:xfrm>
            <a:off x="564874" y="1203599"/>
            <a:ext cx="4151142" cy="3715612"/>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 name="Title 1"/>
          <p:cNvSpPr>
            <a:spLocks noGrp="1"/>
          </p:cNvSpPr>
          <p:nvPr>
            <p:ph type="title"/>
          </p:nvPr>
        </p:nvSpPr>
        <p:spPr>
          <a:xfrm>
            <a:off x="577150" y="1203599"/>
            <a:ext cx="4138866" cy="504055"/>
          </a:xfrm>
        </p:spPr>
        <p:txBody>
          <a:bodyPr/>
          <a:lstStyle/>
          <a:p>
            <a:r>
              <a:rPr lang="en-US" sz="2000" dirty="0">
                <a:solidFill>
                  <a:srgbClr val="003865"/>
                </a:solidFill>
                <a:latin typeface="+mn-lt"/>
              </a:rPr>
              <a:t>Glasgow’s Chinese Connections</a:t>
            </a:r>
          </a:p>
        </p:txBody>
      </p:sp>
      <p:sp>
        <p:nvSpPr>
          <p:cNvPr id="12" name="Content Placeholder 2"/>
          <p:cNvSpPr>
            <a:spLocks noGrp="1"/>
          </p:cNvSpPr>
          <p:nvPr>
            <p:ph idx="1"/>
          </p:nvPr>
        </p:nvSpPr>
        <p:spPr>
          <a:xfrm>
            <a:off x="539551" y="1851671"/>
            <a:ext cx="4176465" cy="3096343"/>
          </a:xfrm>
        </p:spPr>
        <p:txBody>
          <a:bodyPr>
            <a:normAutofit fontScale="92500" lnSpcReduction="10000"/>
          </a:bodyPr>
          <a:lstStyle/>
          <a:p>
            <a:pPr marL="355600" indent="-355600">
              <a:buFont typeface="Arial" panose="020B0604020202020204" pitchFamily="34" charset="0"/>
              <a:buChar char="•"/>
            </a:pPr>
            <a:r>
              <a:rPr lang="en-GB" sz="1600" b="1" dirty="0" smtClean="0">
                <a:solidFill>
                  <a:schemeClr val="tx2"/>
                </a:solidFill>
                <a:latin typeface="Arial" charset="0"/>
                <a:ea typeface="ＭＳ Ｐゴシック" charset="0"/>
                <a:cs typeface="Arial" charset="0"/>
              </a:rPr>
              <a:t>First </a:t>
            </a:r>
            <a:r>
              <a:rPr lang="en-GB" sz="1600" b="1" dirty="0">
                <a:solidFill>
                  <a:schemeClr val="tx2"/>
                </a:solidFill>
                <a:latin typeface="Arial" charset="0"/>
                <a:ea typeface="ＭＳ Ｐゴシック" charset="0"/>
                <a:cs typeface="Arial" charset="0"/>
              </a:rPr>
              <a:t>Chinese </a:t>
            </a:r>
            <a:r>
              <a:rPr lang="en-GB" sz="1600" b="1" dirty="0" smtClean="0">
                <a:solidFill>
                  <a:schemeClr val="tx2"/>
                </a:solidFill>
                <a:latin typeface="Arial" charset="0"/>
                <a:ea typeface="ＭＳ Ｐゴシック" charset="0"/>
                <a:cs typeface="Arial" charset="0"/>
              </a:rPr>
              <a:t>student: </a:t>
            </a:r>
            <a:r>
              <a:rPr lang="en-GB" sz="1600" dirty="0" err="1" smtClean="0">
                <a:solidFill>
                  <a:schemeClr val="tx2"/>
                </a:solidFill>
                <a:latin typeface="Arial" charset="0"/>
                <a:ea typeface="ＭＳ Ｐゴシック" charset="0"/>
                <a:cs typeface="Arial" charset="0"/>
              </a:rPr>
              <a:t>Hok</a:t>
            </a:r>
            <a:r>
              <a:rPr lang="en-GB" sz="1600" dirty="0" smtClean="0">
                <a:solidFill>
                  <a:schemeClr val="tx2"/>
                </a:solidFill>
                <a:latin typeface="Arial" charset="0"/>
                <a:ea typeface="ＭＳ Ｐゴシック" charset="0"/>
                <a:cs typeface="Arial" charset="0"/>
              </a:rPr>
              <a:t> </a:t>
            </a:r>
            <a:r>
              <a:rPr lang="en-GB" sz="1600" dirty="0">
                <a:solidFill>
                  <a:schemeClr val="tx2"/>
                </a:solidFill>
                <a:latin typeface="Arial" charset="0"/>
                <a:ea typeface="ＭＳ Ｐゴシック" charset="0"/>
                <a:cs typeface="Arial" charset="0"/>
              </a:rPr>
              <a:t>Tang Chain from </a:t>
            </a:r>
            <a:r>
              <a:rPr lang="en-GB" sz="1600" dirty="0" smtClean="0">
                <a:solidFill>
                  <a:schemeClr val="tx2"/>
                </a:solidFill>
                <a:latin typeface="Arial" charset="0"/>
                <a:ea typeface="ＭＳ Ｐゴシック" charset="0"/>
                <a:cs typeface="Arial" charset="0"/>
              </a:rPr>
              <a:t>Foo-Chow – Natural Philosophy </a:t>
            </a:r>
            <a:r>
              <a:rPr lang="en-GB" sz="1600" dirty="0">
                <a:solidFill>
                  <a:schemeClr val="tx2"/>
                </a:solidFill>
                <a:latin typeface="Arial" charset="0"/>
                <a:ea typeface="ＭＳ Ｐゴシック" charset="0"/>
                <a:cs typeface="Arial" charset="0"/>
              </a:rPr>
              <a:t>1886-87</a:t>
            </a:r>
          </a:p>
          <a:p>
            <a:pPr marL="355600" indent="-355600">
              <a:buFont typeface="Arial" panose="020B0604020202020204" pitchFamily="34" charset="0"/>
              <a:buChar char="•"/>
            </a:pPr>
            <a:r>
              <a:rPr lang="en-GB" sz="1600" b="1" dirty="0" smtClean="0">
                <a:solidFill>
                  <a:schemeClr val="tx2"/>
                </a:solidFill>
                <a:latin typeface="Arial" charset="0"/>
                <a:ea typeface="ＭＳ Ｐゴシック" charset="0"/>
                <a:cs typeface="Arial" charset="0"/>
              </a:rPr>
              <a:t>First Chinese graduate:</a:t>
            </a:r>
            <a:r>
              <a:rPr lang="en-GB" sz="1600" dirty="0" smtClean="0">
                <a:solidFill>
                  <a:schemeClr val="tx2"/>
                </a:solidFill>
                <a:latin typeface="Arial" charset="0"/>
                <a:ea typeface="ＭＳ Ｐゴシック" charset="0"/>
                <a:cs typeface="Arial" charset="0"/>
              </a:rPr>
              <a:t> Vivian </a:t>
            </a:r>
            <a:r>
              <a:rPr lang="en-GB" sz="1600" dirty="0">
                <a:solidFill>
                  <a:schemeClr val="tx2"/>
                </a:solidFill>
                <a:latin typeface="Arial" charset="0"/>
                <a:ea typeface="ＭＳ Ｐゴシック" charset="0"/>
                <a:cs typeface="Arial" charset="0"/>
              </a:rPr>
              <a:t>Ernest </a:t>
            </a:r>
            <a:r>
              <a:rPr lang="en-GB" sz="1600" dirty="0" smtClean="0">
                <a:solidFill>
                  <a:schemeClr val="tx2"/>
                </a:solidFill>
                <a:latin typeface="Arial" charset="0"/>
                <a:ea typeface="ＭＳ Ｐゴシック" charset="0"/>
                <a:cs typeface="Arial" charset="0"/>
              </a:rPr>
              <a:t>Chang from Shanghai – </a:t>
            </a:r>
            <a:r>
              <a:rPr lang="en-GB" sz="1600" dirty="0" err="1" smtClean="0">
                <a:solidFill>
                  <a:schemeClr val="tx2"/>
                </a:solidFill>
                <a:latin typeface="Arial" charset="0"/>
                <a:ea typeface="ＭＳ Ｐゴシック" charset="0"/>
                <a:cs typeface="Arial" charset="0"/>
              </a:rPr>
              <a:t>MBChB</a:t>
            </a:r>
            <a:r>
              <a:rPr lang="en-GB" sz="1600" dirty="0" smtClean="0">
                <a:solidFill>
                  <a:schemeClr val="tx2"/>
                </a:solidFill>
                <a:latin typeface="Arial" charset="0"/>
                <a:ea typeface="ＭＳ Ｐゴシック" charset="0"/>
                <a:cs typeface="Arial" charset="0"/>
              </a:rPr>
              <a:t>, 1895</a:t>
            </a:r>
            <a:endParaRPr lang="en-GB" sz="1600" dirty="0">
              <a:solidFill>
                <a:schemeClr val="tx2"/>
              </a:solidFill>
              <a:latin typeface="Arial" charset="0"/>
              <a:ea typeface="ＭＳ Ｐゴシック" charset="0"/>
              <a:cs typeface="Arial" charset="0"/>
            </a:endParaRPr>
          </a:p>
          <a:p>
            <a:pPr marL="355600" indent="-355600">
              <a:buFont typeface="Arial" panose="020B0604020202020204" pitchFamily="34" charset="0"/>
              <a:buChar char="•"/>
            </a:pPr>
            <a:r>
              <a:rPr lang="en-GB" sz="1600" b="1" dirty="0" smtClean="0">
                <a:solidFill>
                  <a:schemeClr val="tx2"/>
                </a:solidFill>
                <a:latin typeface="Arial" charset="0"/>
                <a:ea typeface="ＭＳ Ｐゴシック" charset="0"/>
                <a:cs typeface="Arial" charset="0"/>
              </a:rPr>
              <a:t>First Chinese PGR graduate: </a:t>
            </a:r>
            <a:r>
              <a:rPr lang="en-GB" sz="1600" dirty="0">
                <a:solidFill>
                  <a:schemeClr val="tx2"/>
                </a:solidFill>
                <a:latin typeface="Arial" charset="0"/>
                <a:ea typeface="ＭＳ Ｐゴシック" charset="0"/>
                <a:cs typeface="Arial" charset="0"/>
              </a:rPr>
              <a:t>Su </a:t>
            </a:r>
            <a:r>
              <a:rPr lang="en-GB" sz="1600" dirty="0" smtClean="0">
                <a:solidFill>
                  <a:schemeClr val="tx2"/>
                </a:solidFill>
                <a:latin typeface="Arial" charset="0"/>
                <a:ea typeface="ＭＳ Ｐゴシック" charset="0"/>
                <a:cs typeface="Arial" charset="0"/>
              </a:rPr>
              <a:t>Ting - “Studies of </a:t>
            </a:r>
            <a:r>
              <a:rPr lang="en-GB" sz="1600" dirty="0">
                <a:solidFill>
                  <a:schemeClr val="tx2"/>
                </a:solidFill>
                <a:latin typeface="Arial" charset="0"/>
                <a:ea typeface="ＭＳ Ｐゴシック" charset="0"/>
                <a:cs typeface="Arial" charset="0"/>
              </a:rPr>
              <a:t>the Scottish Shoreline</a:t>
            </a:r>
            <a:r>
              <a:rPr lang="en-GB" sz="1600" dirty="0" smtClean="0">
                <a:solidFill>
                  <a:schemeClr val="tx2"/>
                </a:solidFill>
                <a:latin typeface="Arial" charset="0"/>
                <a:ea typeface="ＭＳ Ｐゴシック" charset="0"/>
                <a:cs typeface="Arial" charset="0"/>
              </a:rPr>
              <a:t>”, 1937</a:t>
            </a:r>
            <a:endParaRPr lang="en-GB" sz="1600" dirty="0">
              <a:solidFill>
                <a:schemeClr val="tx2"/>
              </a:solidFill>
              <a:latin typeface="Arial" charset="0"/>
              <a:ea typeface="ＭＳ Ｐゴシック" charset="0"/>
              <a:cs typeface="Arial" charset="0"/>
            </a:endParaRPr>
          </a:p>
          <a:p>
            <a:pPr>
              <a:lnSpc>
                <a:spcPct val="90000"/>
              </a:lnSpc>
              <a:buFont typeface="Arial" panose="020B0604020202020204" pitchFamily="34" charset="0"/>
              <a:buChar char="•"/>
              <a:defRPr/>
            </a:pPr>
            <a:r>
              <a:rPr lang="en-GB" sz="1600" b="1" dirty="0" smtClean="0">
                <a:solidFill>
                  <a:schemeClr val="tx2"/>
                </a:solidFill>
              </a:rPr>
              <a:t>First </a:t>
            </a:r>
            <a:r>
              <a:rPr lang="en-GB" sz="1600" b="1" dirty="0">
                <a:solidFill>
                  <a:schemeClr val="tx2"/>
                </a:solidFill>
              </a:rPr>
              <a:t>external </a:t>
            </a:r>
            <a:r>
              <a:rPr lang="en-GB" sz="1600" b="1" dirty="0" smtClean="0">
                <a:solidFill>
                  <a:schemeClr val="tx2"/>
                </a:solidFill>
              </a:rPr>
              <a:t>examiners: </a:t>
            </a:r>
            <a:r>
              <a:rPr lang="en-GB" sz="1600" dirty="0" smtClean="0">
                <a:solidFill>
                  <a:schemeClr val="tx2"/>
                </a:solidFill>
              </a:rPr>
              <a:t>renowned </a:t>
            </a:r>
            <a:r>
              <a:rPr lang="en-GB" sz="1600" dirty="0">
                <a:solidFill>
                  <a:schemeClr val="tx2"/>
                </a:solidFill>
              </a:rPr>
              <a:t>sinologists Professor Herbert Giles and </a:t>
            </a:r>
            <a:r>
              <a:rPr lang="en-GB" sz="1600" dirty="0" smtClean="0">
                <a:solidFill>
                  <a:schemeClr val="tx2"/>
                </a:solidFill>
              </a:rPr>
              <a:t>son </a:t>
            </a:r>
            <a:r>
              <a:rPr lang="en-GB" sz="1600" dirty="0">
                <a:solidFill>
                  <a:schemeClr val="tx2"/>
                </a:solidFill>
              </a:rPr>
              <a:t>Lionel Giles of the British Museum</a:t>
            </a:r>
          </a:p>
          <a:p>
            <a:pPr>
              <a:lnSpc>
                <a:spcPct val="90000"/>
              </a:lnSpc>
              <a:buFont typeface="Arial" panose="020B0604020202020204" pitchFamily="34" charset="0"/>
              <a:buChar char="•"/>
              <a:defRPr/>
            </a:pPr>
            <a:r>
              <a:rPr lang="en-GB" sz="1600" b="1" dirty="0" smtClean="0">
                <a:solidFill>
                  <a:schemeClr val="tx2"/>
                </a:solidFill>
              </a:rPr>
              <a:t>Chinese </a:t>
            </a:r>
            <a:r>
              <a:rPr lang="en-GB" sz="1600" b="1" dirty="0">
                <a:solidFill>
                  <a:schemeClr val="tx2"/>
                </a:solidFill>
              </a:rPr>
              <a:t>– Scottish Society </a:t>
            </a:r>
            <a:r>
              <a:rPr lang="en-GB" sz="1600" dirty="0" smtClean="0">
                <a:solidFill>
                  <a:schemeClr val="tx2"/>
                </a:solidFill>
              </a:rPr>
              <a:t>established</a:t>
            </a:r>
            <a:r>
              <a:rPr lang="en-GB" sz="1600" b="1" dirty="0" smtClean="0">
                <a:solidFill>
                  <a:schemeClr val="tx2"/>
                </a:solidFill>
              </a:rPr>
              <a:t> </a:t>
            </a:r>
            <a:r>
              <a:rPr lang="en-GB" sz="1600" dirty="0">
                <a:solidFill>
                  <a:schemeClr val="tx2"/>
                </a:solidFill>
              </a:rPr>
              <a:t>1913</a:t>
            </a:r>
            <a:r>
              <a:rPr lang="en-GB" sz="1600" b="1" dirty="0">
                <a:solidFill>
                  <a:schemeClr val="tx2"/>
                </a:solidFill>
              </a:rPr>
              <a:t> </a:t>
            </a:r>
          </a:p>
          <a:p>
            <a:pPr>
              <a:lnSpc>
                <a:spcPct val="90000"/>
              </a:lnSpc>
              <a:buFont typeface="Arial" panose="020B0604020202020204" pitchFamily="34" charset="0"/>
              <a:buChar char="•"/>
              <a:defRPr/>
            </a:pPr>
            <a:r>
              <a:rPr lang="en-GB" sz="1600" dirty="0" smtClean="0">
                <a:solidFill>
                  <a:schemeClr val="tx2"/>
                </a:solidFill>
              </a:rPr>
              <a:t>Currently 2000+ students</a:t>
            </a:r>
            <a:endParaRPr lang="en-GB" sz="1600" dirty="0">
              <a:solidFill>
                <a:schemeClr val="tx2"/>
              </a:solidFill>
            </a:endParaRPr>
          </a:p>
        </p:txBody>
      </p:sp>
      <p:sp>
        <p:nvSpPr>
          <p:cNvPr id="3" name="TextBox 2"/>
          <p:cNvSpPr txBox="1"/>
          <p:nvPr/>
        </p:nvSpPr>
        <p:spPr>
          <a:xfrm>
            <a:off x="7078098" y="4775195"/>
            <a:ext cx="2065902" cy="288032"/>
          </a:xfrm>
          <a:prstGeom prst="rect">
            <a:avLst/>
          </a:prstGeom>
          <a:noFill/>
        </p:spPr>
        <p:txBody>
          <a:bodyPr wrap="square" rtlCol="0">
            <a:normAutofit fontScale="55000" lnSpcReduction="20000"/>
          </a:bodyPr>
          <a:lstStyle/>
          <a:p>
            <a:r>
              <a:rPr lang="en-GB" sz="1400" dirty="0" err="1" smtClean="0">
                <a:solidFill>
                  <a:schemeClr val="bg1"/>
                </a:solidFill>
              </a:rPr>
              <a:t>YY</a:t>
            </a:r>
            <a:r>
              <a:rPr lang="en-GB" sz="1400" dirty="0" smtClean="0">
                <a:solidFill>
                  <a:schemeClr val="bg1"/>
                </a:solidFill>
              </a:rPr>
              <a:t> Liu, Engineering (pic. 1913/14) First president of the Engineering Society  </a:t>
            </a:r>
            <a:endParaRPr lang="en-GB" sz="1400" dirty="0">
              <a:solidFill>
                <a:schemeClr val="bg1"/>
              </a:solidFill>
            </a:endParaRPr>
          </a:p>
        </p:txBody>
      </p:sp>
    </p:spTree>
    <p:extLst>
      <p:ext uri="{BB962C8B-B14F-4D97-AF65-F5344CB8AC3E}">
        <p14:creationId xmlns:p14="http://schemas.microsoft.com/office/powerpoint/2010/main" val="398575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7" y="-985"/>
            <a:ext cx="9144793" cy="5145470"/>
          </a:xfrm>
          <a:prstGeom prst="rect">
            <a:avLst/>
          </a:prstGeom>
        </p:spPr>
      </p:pic>
      <p:sp>
        <p:nvSpPr>
          <p:cNvPr id="10" name="Rectangle 9"/>
          <p:cNvSpPr/>
          <p:nvPr/>
        </p:nvSpPr>
        <p:spPr bwMode="auto">
          <a:xfrm>
            <a:off x="564874" y="1203599"/>
            <a:ext cx="4727206" cy="3715612"/>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Title 1"/>
          <p:cNvSpPr>
            <a:spLocks noGrp="1"/>
          </p:cNvSpPr>
          <p:nvPr>
            <p:ph type="title"/>
          </p:nvPr>
        </p:nvSpPr>
        <p:spPr>
          <a:xfrm>
            <a:off x="539551" y="1203599"/>
            <a:ext cx="3744417" cy="504055"/>
          </a:xfrm>
        </p:spPr>
        <p:txBody>
          <a:bodyPr/>
          <a:lstStyle/>
          <a:p>
            <a:r>
              <a:rPr lang="en-US" sz="2400" dirty="0" smtClean="0"/>
              <a:t>Colleges</a:t>
            </a:r>
            <a:endParaRPr lang="en-US" sz="2400" dirty="0"/>
          </a:p>
        </p:txBody>
      </p:sp>
      <p:sp>
        <p:nvSpPr>
          <p:cNvPr id="12" name="Content Placeholder 2"/>
          <p:cNvSpPr>
            <a:spLocks noGrp="1"/>
          </p:cNvSpPr>
          <p:nvPr>
            <p:ph idx="1"/>
          </p:nvPr>
        </p:nvSpPr>
        <p:spPr>
          <a:xfrm>
            <a:off x="539551" y="1851671"/>
            <a:ext cx="4680521" cy="3096343"/>
          </a:xfrm>
        </p:spPr>
        <p:txBody>
          <a:bodyPr/>
          <a:lstStyle/>
          <a:p>
            <a:pPr marL="0" indent="0">
              <a:buSzPct val="100000"/>
            </a:pPr>
            <a:r>
              <a:rPr lang="en-US" sz="1600" b="1" dirty="0"/>
              <a:t>The University of Glasgow is comprised of four Colleges:</a:t>
            </a:r>
          </a:p>
          <a:p>
            <a:pPr>
              <a:buSzPct val="100000"/>
            </a:pPr>
            <a:endParaRPr lang="en-US" sz="1600" dirty="0"/>
          </a:p>
          <a:p>
            <a:pPr marL="285750" indent="-285750">
              <a:buFont typeface="Arial" panose="020B0604020202020204" pitchFamily="34" charset="0"/>
              <a:buChar char="•"/>
            </a:pPr>
            <a:r>
              <a:rPr lang="en-GB" sz="1600" dirty="0" smtClean="0"/>
              <a:t>College </a:t>
            </a:r>
            <a:r>
              <a:rPr lang="en-GB" sz="1600" dirty="0"/>
              <a:t>of Medical, Veterinary &amp; Life Sciences</a:t>
            </a:r>
            <a:br>
              <a:rPr lang="en-GB" sz="1600" dirty="0"/>
            </a:br>
            <a:endParaRPr lang="en-GB" sz="1600" dirty="0"/>
          </a:p>
          <a:p>
            <a:pPr marL="285750" indent="-285750">
              <a:buFont typeface="Arial" panose="020B0604020202020204" pitchFamily="34" charset="0"/>
              <a:buChar char="•"/>
            </a:pPr>
            <a:r>
              <a:rPr lang="en-GB" sz="1600" dirty="0"/>
              <a:t>College of Science &amp; </a:t>
            </a:r>
            <a:r>
              <a:rPr lang="en-GB" sz="1600" dirty="0" smtClean="0"/>
              <a:t>Engineering</a:t>
            </a:r>
            <a:br>
              <a:rPr lang="en-GB" sz="1600" dirty="0" smtClean="0"/>
            </a:br>
            <a:endParaRPr lang="en-GB" sz="1600" dirty="0" smtClean="0"/>
          </a:p>
          <a:p>
            <a:pPr marL="285750" indent="-285750">
              <a:buFont typeface="Arial" panose="020B0604020202020204" pitchFamily="34" charset="0"/>
              <a:buChar char="•"/>
            </a:pPr>
            <a:r>
              <a:rPr lang="en-GB" sz="1600" dirty="0"/>
              <a:t>College of Social </a:t>
            </a:r>
            <a:r>
              <a:rPr lang="en-GB" sz="1600" dirty="0" smtClean="0"/>
              <a:t>Sciences</a:t>
            </a:r>
            <a:br>
              <a:rPr lang="en-GB" sz="1600" dirty="0" smtClean="0"/>
            </a:br>
            <a:endParaRPr lang="en-GB" sz="1600" dirty="0" smtClean="0"/>
          </a:p>
          <a:p>
            <a:pPr marL="285750" indent="-285750">
              <a:buFont typeface="Arial" panose="020B0604020202020204" pitchFamily="34" charset="0"/>
              <a:buChar char="•"/>
            </a:pPr>
            <a:r>
              <a:rPr lang="en-GB" sz="1600" dirty="0" smtClean="0"/>
              <a:t>College of Arts</a:t>
            </a:r>
            <a:endParaRPr lang="en-GB" sz="1600" dirty="0"/>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6152743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7744" b="7744"/>
          <a:stretch/>
        </p:blipFill>
        <p:spPr>
          <a:xfrm>
            <a:off x="0" y="20538"/>
            <a:ext cx="9144000" cy="5143500"/>
          </a:xfrm>
          <a:prstGeom prst="rect">
            <a:avLst/>
          </a:prstGeom>
        </p:spPr>
      </p:pic>
      <p:pic>
        <p:nvPicPr>
          <p:cNvPr id="6" name="Picture 10" descr="UoG_keyline_regular_lockup.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bwMode="auto">
          <a:xfrm>
            <a:off x="467544" y="1131590"/>
            <a:ext cx="5231262" cy="3643604"/>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128"/>
                <a:cs typeface="ＭＳ Ｐゴシック" charset="-128"/>
              </a:rPr>
              <a:t>I </a:t>
            </a: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1" name="Title 1"/>
          <p:cNvSpPr>
            <a:spLocks noGrp="1"/>
          </p:cNvSpPr>
          <p:nvPr>
            <p:ph type="title"/>
          </p:nvPr>
        </p:nvSpPr>
        <p:spPr>
          <a:xfrm>
            <a:off x="539551" y="1203599"/>
            <a:ext cx="3744417" cy="504055"/>
          </a:xfrm>
        </p:spPr>
        <p:txBody>
          <a:bodyPr/>
          <a:lstStyle/>
          <a:p>
            <a:r>
              <a:rPr lang="en-US" sz="2400" dirty="0"/>
              <a:t>College of MVLS</a:t>
            </a:r>
          </a:p>
        </p:txBody>
      </p:sp>
      <p:sp>
        <p:nvSpPr>
          <p:cNvPr id="12" name="Content Placeholder 2"/>
          <p:cNvSpPr>
            <a:spLocks noGrp="1"/>
          </p:cNvSpPr>
          <p:nvPr>
            <p:ph idx="1"/>
          </p:nvPr>
        </p:nvSpPr>
        <p:spPr>
          <a:xfrm>
            <a:off x="539551" y="1707654"/>
            <a:ext cx="5040561" cy="3240361"/>
          </a:xfrm>
        </p:spPr>
        <p:txBody>
          <a:bodyPr/>
          <a:lstStyle/>
          <a:p>
            <a:r>
              <a:rPr lang="en-US" sz="1500" b="1" dirty="0">
                <a:solidFill>
                  <a:schemeClr val="tx2"/>
                </a:solidFill>
              </a:rPr>
              <a:t>College Facts:</a:t>
            </a:r>
          </a:p>
          <a:p>
            <a:pPr marL="285750" indent="-285750">
              <a:buFont typeface="Arial" panose="020B0604020202020204" pitchFamily="34" charset="0"/>
              <a:buChar char="•"/>
            </a:pPr>
            <a:r>
              <a:rPr lang="en-GB" altLang="en-US" sz="1500" dirty="0">
                <a:solidFill>
                  <a:schemeClr val="tx2"/>
                </a:solidFill>
              </a:rPr>
              <a:t>2,000+ staff </a:t>
            </a:r>
          </a:p>
          <a:p>
            <a:pPr marL="285750" indent="-285750">
              <a:buFont typeface="Arial" panose="020B0604020202020204" pitchFamily="34" charset="0"/>
              <a:buChar char="•"/>
            </a:pPr>
            <a:r>
              <a:rPr lang="en-GB" altLang="en-US" sz="1500" dirty="0">
                <a:solidFill>
                  <a:schemeClr val="tx2"/>
                </a:solidFill>
              </a:rPr>
              <a:t>6,000+ students from 100+ countries</a:t>
            </a:r>
          </a:p>
          <a:p>
            <a:pPr marL="285750" indent="-285750">
              <a:buFont typeface="Arial" panose="020B0604020202020204" pitchFamily="34" charset="0"/>
              <a:buChar char="•"/>
            </a:pPr>
            <a:r>
              <a:rPr lang="en-GB" altLang="en-US" sz="1500" dirty="0">
                <a:solidFill>
                  <a:schemeClr val="tx2"/>
                </a:solidFill>
              </a:rPr>
              <a:t>£80m+ annual research </a:t>
            </a:r>
            <a:r>
              <a:rPr lang="en-GB" altLang="en-US" sz="1500" dirty="0" smtClean="0">
                <a:solidFill>
                  <a:schemeClr val="tx2"/>
                </a:solidFill>
              </a:rPr>
              <a:t>income</a:t>
            </a:r>
          </a:p>
          <a:p>
            <a:pPr marL="285750" indent="-285750">
              <a:buFont typeface="Arial" panose="020B0604020202020204" pitchFamily="34" charset="0"/>
              <a:buChar char="•"/>
            </a:pPr>
            <a:endParaRPr lang="en-GB" altLang="en-US" sz="1500" dirty="0">
              <a:solidFill>
                <a:schemeClr val="tx2"/>
              </a:solidFill>
              <a:cs typeface="Calibri" pitchFamily="34" charset="0"/>
            </a:endParaRPr>
          </a:p>
          <a:p>
            <a:pPr marL="0" indent="0"/>
            <a:r>
              <a:rPr lang="en-GB" altLang="en-US" sz="1500" b="1" dirty="0" smtClean="0">
                <a:solidFill>
                  <a:schemeClr val="tx2"/>
                </a:solidFill>
                <a:cs typeface="Calibri" pitchFamily="34" charset="0"/>
              </a:rPr>
              <a:t>Rankings:</a:t>
            </a:r>
          </a:p>
          <a:p>
            <a:pPr marL="0">
              <a:buFont typeface="Arial" panose="020B0604020202020204" pitchFamily="34" charset="0"/>
              <a:buChar char="•"/>
            </a:pPr>
            <a:r>
              <a:rPr lang="en-US" sz="1500" dirty="0" smtClean="0"/>
              <a:t>3 research submissions in UK Top 10 (REF, 2015)</a:t>
            </a:r>
          </a:p>
          <a:p>
            <a:pPr marL="0">
              <a:buFont typeface="Arial" panose="020B0604020202020204" pitchFamily="34" charset="0"/>
              <a:buChar char="•"/>
            </a:pPr>
            <a:r>
              <a:rPr lang="en-US" sz="1500" dirty="0" smtClean="0"/>
              <a:t>Medicine, Dentistry, Nursing and Life Sciences are ranked in the top 1 or 2 in the UK in each of their subjects in The Time &amp; Sunday Times Good University Guide 2018</a:t>
            </a:r>
          </a:p>
        </p:txBody>
      </p:sp>
    </p:spTree>
    <p:extLst>
      <p:ext uri="{BB962C8B-B14F-4D97-AF65-F5344CB8AC3E}">
        <p14:creationId xmlns:p14="http://schemas.microsoft.com/office/powerpoint/2010/main" val="36458607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6" t="12527" r="-16" b="2946"/>
          <a:stretch/>
        </p:blipFill>
        <p:spPr>
          <a:xfrm>
            <a:off x="0" y="0"/>
            <a:ext cx="9145488" cy="5143500"/>
          </a:xfrm>
          <a:prstGeom prst="rect">
            <a:avLst/>
          </a:prstGeom>
        </p:spPr>
      </p:pic>
      <p:pic>
        <p:nvPicPr>
          <p:cNvPr id="6" name="Picture 10" descr="UoG_keyline_regular_lockup.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bwMode="auto">
          <a:xfrm>
            <a:off x="564874" y="1203599"/>
            <a:ext cx="4511182" cy="3715612"/>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 name="Title 1"/>
          <p:cNvSpPr>
            <a:spLocks noGrp="1"/>
          </p:cNvSpPr>
          <p:nvPr>
            <p:ph type="title"/>
          </p:nvPr>
        </p:nvSpPr>
        <p:spPr>
          <a:xfrm>
            <a:off x="539551" y="1203599"/>
            <a:ext cx="4320481" cy="504055"/>
          </a:xfrm>
        </p:spPr>
        <p:txBody>
          <a:bodyPr/>
          <a:lstStyle/>
          <a:p>
            <a:r>
              <a:rPr lang="en-US" sz="2400" dirty="0" smtClean="0"/>
              <a:t>College of Science and Engineering</a:t>
            </a:r>
            <a:endParaRPr lang="en-US" sz="2400" dirty="0"/>
          </a:p>
        </p:txBody>
      </p:sp>
      <p:sp>
        <p:nvSpPr>
          <p:cNvPr id="9" name="Content Placeholder 2"/>
          <p:cNvSpPr>
            <a:spLocks noGrp="1"/>
          </p:cNvSpPr>
          <p:nvPr>
            <p:ph idx="1"/>
          </p:nvPr>
        </p:nvSpPr>
        <p:spPr>
          <a:xfrm>
            <a:off x="539551" y="1995687"/>
            <a:ext cx="4536505" cy="3096343"/>
          </a:xfrm>
        </p:spPr>
        <p:txBody>
          <a:bodyPr/>
          <a:lstStyle/>
          <a:p>
            <a:r>
              <a:rPr lang="en-GB" sz="1600" b="1" dirty="0" smtClean="0">
                <a:solidFill>
                  <a:schemeClr val="tx2"/>
                </a:solidFill>
              </a:rPr>
              <a:t>College </a:t>
            </a:r>
            <a:r>
              <a:rPr lang="en-GB" sz="1600" b="1" dirty="0">
                <a:solidFill>
                  <a:schemeClr val="tx2"/>
                </a:solidFill>
              </a:rPr>
              <a:t>facts:</a:t>
            </a:r>
            <a:endParaRPr lang="en-GB" sz="1600" dirty="0">
              <a:solidFill>
                <a:schemeClr val="tx2"/>
              </a:solidFill>
            </a:endParaRPr>
          </a:p>
          <a:p>
            <a:pPr>
              <a:buFont typeface="Arial" panose="020B0604020202020204" pitchFamily="34" charset="0"/>
              <a:buChar char="•"/>
            </a:pPr>
            <a:r>
              <a:rPr lang="en-GB" sz="1600" dirty="0">
                <a:solidFill>
                  <a:schemeClr val="tx2"/>
                </a:solidFill>
              </a:rPr>
              <a:t>340 academic staff</a:t>
            </a:r>
          </a:p>
          <a:p>
            <a:pPr>
              <a:buFont typeface="Arial" panose="020B0604020202020204" pitchFamily="34" charset="0"/>
              <a:buChar char="•"/>
            </a:pPr>
            <a:r>
              <a:rPr lang="en-GB" sz="1600" dirty="0">
                <a:solidFill>
                  <a:schemeClr val="tx2"/>
                </a:solidFill>
              </a:rPr>
              <a:t>5219 students based in Glasgow, </a:t>
            </a:r>
            <a:r>
              <a:rPr lang="en-GB" sz="1600" dirty="0" smtClean="0">
                <a:solidFill>
                  <a:schemeClr val="tx2"/>
                </a:solidFill>
              </a:rPr>
              <a:t>with 1000 </a:t>
            </a:r>
            <a:r>
              <a:rPr lang="en-GB" sz="1600" dirty="0">
                <a:solidFill>
                  <a:schemeClr val="tx2"/>
                </a:solidFill>
              </a:rPr>
              <a:t>in China and Singapore</a:t>
            </a:r>
          </a:p>
          <a:p>
            <a:pPr>
              <a:buFont typeface="Arial" panose="020B0604020202020204" pitchFamily="34" charset="0"/>
              <a:buChar char="•"/>
            </a:pPr>
            <a:r>
              <a:rPr lang="en-GB" sz="1600" dirty="0">
                <a:solidFill>
                  <a:schemeClr val="tx2"/>
                </a:solidFill>
              </a:rPr>
              <a:t>525 PGT students (228 international)</a:t>
            </a:r>
          </a:p>
          <a:p>
            <a:pPr>
              <a:buFont typeface="Arial" panose="020B0604020202020204" pitchFamily="34" charset="0"/>
              <a:buChar char="•"/>
            </a:pPr>
            <a:r>
              <a:rPr lang="en-GB" sz="1600" dirty="0">
                <a:solidFill>
                  <a:schemeClr val="tx2"/>
                </a:solidFill>
              </a:rPr>
              <a:t>645 PGR students (183 international)</a:t>
            </a:r>
          </a:p>
          <a:p>
            <a:pPr>
              <a:buFont typeface="Arial" panose="020B0604020202020204" pitchFamily="34" charset="0"/>
              <a:buChar char="•"/>
            </a:pPr>
            <a:r>
              <a:rPr lang="en-GB" sz="1600" dirty="0">
                <a:solidFill>
                  <a:schemeClr val="tx2"/>
                </a:solidFill>
              </a:rPr>
              <a:t>£31.9M research income</a:t>
            </a:r>
          </a:p>
          <a:p>
            <a:pPr>
              <a:buFont typeface="Arial" panose="020B0604020202020204" pitchFamily="34" charset="0"/>
              <a:buChar char="•"/>
            </a:pPr>
            <a:r>
              <a:rPr lang="en-GB" sz="1600" dirty="0">
                <a:solidFill>
                  <a:schemeClr val="tx2"/>
                </a:solidFill>
              </a:rPr>
              <a:t>January intake for some PGT programmes</a:t>
            </a:r>
          </a:p>
          <a:p>
            <a:pPr marL="0"/>
            <a:endParaRPr lang="en-US" sz="1600" dirty="0"/>
          </a:p>
        </p:txBody>
      </p:sp>
    </p:spTree>
    <p:extLst>
      <p:ext uri="{BB962C8B-B14F-4D97-AF65-F5344CB8AC3E}">
        <p14:creationId xmlns:p14="http://schemas.microsoft.com/office/powerpoint/2010/main" val="34504115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10" descr="UoG_keyline_regular_lockup.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bwMode="auto">
          <a:xfrm>
            <a:off x="564874" y="1203599"/>
            <a:ext cx="4295158" cy="3715612"/>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Title 1"/>
          <p:cNvSpPr>
            <a:spLocks noGrp="1"/>
          </p:cNvSpPr>
          <p:nvPr>
            <p:ph type="title"/>
          </p:nvPr>
        </p:nvSpPr>
        <p:spPr>
          <a:xfrm>
            <a:off x="539551" y="1203599"/>
            <a:ext cx="3744417" cy="504055"/>
          </a:xfrm>
        </p:spPr>
        <p:txBody>
          <a:bodyPr/>
          <a:lstStyle/>
          <a:p>
            <a:r>
              <a:rPr lang="en-US" sz="2400" dirty="0" smtClean="0"/>
              <a:t>College of Social Sciences</a:t>
            </a:r>
            <a:endParaRPr lang="en-US" sz="2400" dirty="0"/>
          </a:p>
        </p:txBody>
      </p:sp>
      <p:sp>
        <p:nvSpPr>
          <p:cNvPr id="13" name="Content Placeholder 2"/>
          <p:cNvSpPr>
            <a:spLocks noGrp="1"/>
          </p:cNvSpPr>
          <p:nvPr>
            <p:ph idx="1"/>
          </p:nvPr>
        </p:nvSpPr>
        <p:spPr>
          <a:xfrm>
            <a:off x="539551" y="1851671"/>
            <a:ext cx="4320481" cy="3096343"/>
          </a:xfrm>
        </p:spPr>
        <p:txBody>
          <a:bodyPr/>
          <a:lstStyle/>
          <a:p>
            <a:endParaRPr lang="en-GB" sz="1600" b="1" dirty="0">
              <a:solidFill>
                <a:schemeClr val="tx2"/>
              </a:solidFill>
              <a:latin typeface="Arial" panose="020B0604020202020204" pitchFamily="34" charset="0"/>
              <a:cs typeface="Arial" panose="020B0604020202020204" pitchFamily="34" charset="0"/>
            </a:endParaRPr>
          </a:p>
          <a:p>
            <a:r>
              <a:rPr lang="en-GB" sz="1600" b="1" dirty="0" smtClean="0">
                <a:solidFill>
                  <a:schemeClr val="tx2"/>
                </a:solidFill>
                <a:latin typeface="Arial" panose="020B0604020202020204" pitchFamily="34" charset="0"/>
                <a:cs typeface="Arial" panose="020B0604020202020204" pitchFamily="34" charset="0"/>
              </a:rPr>
              <a:t>College </a:t>
            </a:r>
            <a:r>
              <a:rPr lang="en-GB" sz="1600" b="1" dirty="0">
                <a:solidFill>
                  <a:schemeClr val="tx2"/>
                </a:solidFill>
                <a:latin typeface="Arial" panose="020B0604020202020204" pitchFamily="34" charset="0"/>
                <a:cs typeface="Arial" panose="020B0604020202020204" pitchFamily="34" charset="0"/>
              </a:rPr>
              <a:t>Facts:</a:t>
            </a:r>
          </a:p>
          <a:p>
            <a:pPr marL="285750" indent="-285750">
              <a:buFont typeface="Arial" panose="020B0604020202020204" pitchFamily="34" charset="0"/>
              <a:buChar char="•"/>
            </a:pPr>
            <a:r>
              <a:rPr lang="en-GB" sz="1600" b="1" dirty="0" smtClean="0"/>
              <a:t>Triple </a:t>
            </a:r>
            <a:r>
              <a:rPr lang="en-GB" sz="1600" b="1" dirty="0"/>
              <a:t>accredited </a:t>
            </a:r>
            <a:r>
              <a:rPr lang="en-GB" sz="1600" dirty="0"/>
              <a:t>Business School (EQUIS, AACSB &amp; </a:t>
            </a:r>
            <a:r>
              <a:rPr lang="en-GB" sz="1600" dirty="0" smtClean="0"/>
              <a:t>AMBA) </a:t>
            </a:r>
            <a:r>
              <a:rPr lang="en-GB" sz="1600" dirty="0"/>
              <a:t>– held by &lt;1% of all business schools </a:t>
            </a:r>
            <a:r>
              <a:rPr lang="en-GB" sz="1600" dirty="0">
                <a:solidFill>
                  <a:schemeClr val="tx2"/>
                </a:solidFill>
              </a:rPr>
              <a:t>across the world </a:t>
            </a:r>
            <a:endParaRPr lang="en-GB" sz="16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solidFill>
                  <a:schemeClr val="tx2"/>
                </a:solidFill>
                <a:latin typeface="Arial" panose="020B0604020202020204" pitchFamily="34" charset="0"/>
                <a:cs typeface="Arial" panose="020B0604020202020204" pitchFamily="34" charset="0"/>
              </a:rPr>
              <a:t>Spread across two campuses: Glasgow and Dumfries</a:t>
            </a:r>
          </a:p>
          <a:p>
            <a:pPr marL="285750" indent="-285750">
              <a:buFont typeface="Arial" panose="020B0604020202020204" pitchFamily="34" charset="0"/>
              <a:buChar char="•"/>
            </a:pPr>
            <a:r>
              <a:rPr lang="en-GB" sz="1600" dirty="0">
                <a:solidFill>
                  <a:schemeClr val="tx2"/>
                </a:solidFill>
                <a:latin typeface="Arial" panose="020B0604020202020204" pitchFamily="34" charset="0"/>
                <a:cs typeface="Arial" panose="020B0604020202020204" pitchFamily="34" charset="0"/>
              </a:rPr>
              <a:t>Launched Joint Graduate School with </a:t>
            </a:r>
            <a:r>
              <a:rPr lang="en-GB" sz="1600" dirty="0" err="1">
                <a:solidFill>
                  <a:schemeClr val="tx2"/>
                </a:solidFill>
                <a:latin typeface="Arial" panose="020B0604020202020204" pitchFamily="34" charset="0"/>
                <a:cs typeface="Arial" panose="020B0604020202020204" pitchFamily="34" charset="0"/>
              </a:rPr>
              <a:t>Nankai</a:t>
            </a:r>
            <a:r>
              <a:rPr lang="en-GB" sz="1600" dirty="0">
                <a:solidFill>
                  <a:schemeClr val="tx2"/>
                </a:solidFill>
                <a:latin typeface="Arial" panose="020B0604020202020204" pitchFamily="34" charset="0"/>
                <a:cs typeface="Arial" panose="020B0604020202020204" pitchFamily="34" charset="0"/>
              </a:rPr>
              <a:t> University, China in 2015</a:t>
            </a:r>
          </a:p>
          <a:p>
            <a:pPr marL="0"/>
            <a:endParaRPr lang="en-US" sz="1600" dirty="0"/>
          </a:p>
        </p:txBody>
      </p:sp>
    </p:spTree>
    <p:extLst>
      <p:ext uri="{BB962C8B-B14F-4D97-AF65-F5344CB8AC3E}">
        <p14:creationId xmlns:p14="http://schemas.microsoft.com/office/powerpoint/2010/main" val="18489151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517" t="9655" b="7111"/>
          <a:stretch/>
        </p:blipFill>
        <p:spPr>
          <a:xfrm>
            <a:off x="0" y="0"/>
            <a:ext cx="9144000" cy="5143500"/>
          </a:xfrm>
          <a:prstGeom prst="rect">
            <a:avLst/>
          </a:prstGeom>
        </p:spPr>
      </p:pic>
      <p:pic>
        <p:nvPicPr>
          <p:cNvPr id="6" name="Picture 10" descr="UoG_keyline_regular_lockup.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bwMode="auto">
          <a:xfrm>
            <a:off x="564874" y="1203599"/>
            <a:ext cx="4655198" cy="3715612"/>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Title 1"/>
          <p:cNvSpPr>
            <a:spLocks noGrp="1"/>
          </p:cNvSpPr>
          <p:nvPr>
            <p:ph type="title"/>
          </p:nvPr>
        </p:nvSpPr>
        <p:spPr>
          <a:xfrm>
            <a:off x="539551" y="1203599"/>
            <a:ext cx="3744417" cy="504055"/>
          </a:xfrm>
        </p:spPr>
        <p:txBody>
          <a:bodyPr/>
          <a:lstStyle/>
          <a:p>
            <a:r>
              <a:rPr lang="en-US" sz="2400" dirty="0" smtClean="0"/>
              <a:t>College of Arts</a:t>
            </a:r>
            <a:endParaRPr lang="en-US" sz="2400" dirty="0"/>
          </a:p>
        </p:txBody>
      </p:sp>
      <p:sp>
        <p:nvSpPr>
          <p:cNvPr id="12" name="Content Placeholder 2"/>
          <p:cNvSpPr>
            <a:spLocks noGrp="1"/>
          </p:cNvSpPr>
          <p:nvPr>
            <p:ph idx="1"/>
          </p:nvPr>
        </p:nvSpPr>
        <p:spPr>
          <a:xfrm>
            <a:off x="539551" y="1851671"/>
            <a:ext cx="4680521" cy="3096343"/>
          </a:xfrm>
        </p:spPr>
        <p:txBody>
          <a:bodyPr/>
          <a:lstStyle/>
          <a:p>
            <a:r>
              <a:rPr lang="en-GB" sz="1600" b="1" dirty="0"/>
              <a:t>College Facts:</a:t>
            </a:r>
          </a:p>
          <a:p>
            <a:pPr marL="285750" indent="-285750">
              <a:buFont typeface="Arial" panose="020B0604020202020204" pitchFamily="34" charset="0"/>
              <a:buChar char="•"/>
            </a:pPr>
            <a:r>
              <a:rPr lang="en-GB" sz="1600" dirty="0"/>
              <a:t>500+ staff / 6000+ Students </a:t>
            </a:r>
          </a:p>
          <a:p>
            <a:pPr marL="285750" indent="-285750">
              <a:buFont typeface="Arial" panose="020B0604020202020204" pitchFamily="34" charset="0"/>
              <a:buChar char="•"/>
            </a:pPr>
            <a:r>
              <a:rPr lang="en-GB" sz="1600" dirty="0"/>
              <a:t>Collaborative degrees with </a:t>
            </a:r>
            <a:r>
              <a:rPr lang="en-GB" sz="1600" b="1" dirty="0" smtClean="0"/>
              <a:t>GSA </a:t>
            </a:r>
            <a:r>
              <a:rPr lang="en-GB" sz="1600" dirty="0"/>
              <a:t>and </a:t>
            </a:r>
            <a:r>
              <a:rPr lang="en-GB" sz="1600" b="1" dirty="0"/>
              <a:t>The Royal Conservatoire of Scotland </a:t>
            </a:r>
            <a:endParaRPr lang="en-GB" sz="1600" b="1" dirty="0" smtClean="0"/>
          </a:p>
          <a:p>
            <a:pPr marL="285750" indent="-285750">
              <a:buFont typeface="Arial" panose="020B0604020202020204" pitchFamily="34" charset="0"/>
              <a:buChar char="•"/>
            </a:pPr>
            <a:endParaRPr lang="en-GB" sz="1600" b="1" dirty="0"/>
          </a:p>
          <a:p>
            <a:r>
              <a:rPr lang="en-GB" sz="1600" b="1" dirty="0"/>
              <a:t>Rankings</a:t>
            </a:r>
            <a:r>
              <a:rPr lang="en-GB" sz="1600" b="1" dirty="0" smtClean="0"/>
              <a:t>:</a:t>
            </a:r>
            <a:endParaRPr lang="en-GB" sz="1600" dirty="0"/>
          </a:p>
          <a:p>
            <a:pPr marL="285750" indent="-285750">
              <a:buFont typeface="Arial" panose="020B0604020202020204" pitchFamily="34" charset="0"/>
              <a:buChar char="•"/>
            </a:pPr>
            <a:r>
              <a:rPr lang="en-GB" sz="1600" dirty="0"/>
              <a:t>Ranked </a:t>
            </a:r>
            <a:r>
              <a:rPr lang="en-GB" sz="1600" dirty="0" smtClean="0"/>
              <a:t>70</a:t>
            </a:r>
            <a:r>
              <a:rPr lang="en-GB" sz="1600" baseline="30000" dirty="0" smtClean="0"/>
              <a:t>th</a:t>
            </a:r>
            <a:r>
              <a:rPr lang="en-GB" sz="1600" dirty="0" smtClean="0"/>
              <a:t> </a:t>
            </a:r>
            <a:r>
              <a:rPr lang="en-GB" sz="1600" dirty="0"/>
              <a:t>for Arts &amp; Humanities in the THE World Rankings (</a:t>
            </a:r>
            <a:r>
              <a:rPr lang="en-GB" sz="1600" dirty="0" smtClean="0"/>
              <a:t>2018)  </a:t>
            </a:r>
            <a:endParaRPr lang="en-GB" sz="1600" dirty="0"/>
          </a:p>
          <a:p>
            <a:pPr marL="0" indent="0"/>
            <a:endParaRPr lang="en-GB" sz="1400" b="1" dirty="0" smtClean="0"/>
          </a:p>
          <a:p>
            <a:pPr marL="285750" indent="-285750">
              <a:buFont typeface="Arial" panose="020B0604020202020204" pitchFamily="34" charset="0"/>
              <a:buChar char="•"/>
            </a:pPr>
            <a:endParaRPr lang="en-GB" sz="1400" b="1" dirty="0">
              <a:solidFill>
                <a:schemeClr val="tx2"/>
              </a:solidFill>
            </a:endParaRPr>
          </a:p>
        </p:txBody>
      </p:sp>
    </p:spTree>
    <p:extLst>
      <p:ext uri="{BB962C8B-B14F-4D97-AF65-F5344CB8AC3E}">
        <p14:creationId xmlns:p14="http://schemas.microsoft.com/office/powerpoint/2010/main" val="2222635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UoG_keyline_regular_lockup.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p:nvPr>
        </p:nvSpPr>
        <p:spPr>
          <a:xfrm>
            <a:off x="2051720" y="267494"/>
            <a:ext cx="5977359" cy="792088"/>
          </a:xfrm>
        </p:spPr>
        <p:txBody>
          <a:bodyPr/>
          <a:lstStyle/>
          <a:p>
            <a:r>
              <a:rPr lang="en-GB" sz="2800" dirty="0" smtClean="0"/>
              <a:t>BSc Single Honours</a:t>
            </a:r>
            <a:br>
              <a:rPr lang="en-GB" sz="2800" dirty="0" smtClean="0"/>
            </a:br>
            <a:r>
              <a:rPr lang="en-GB" sz="2800" dirty="0" smtClean="0"/>
              <a:t>Undergraduate Degree Path</a:t>
            </a:r>
            <a:endParaRPr lang="en-GB" sz="2800" dirty="0"/>
          </a:p>
        </p:txBody>
      </p:sp>
      <p:graphicFrame>
        <p:nvGraphicFramePr>
          <p:cNvPr id="6" name="Table Placeholder 5"/>
          <p:cNvGraphicFramePr>
            <a:graphicFrameLocks/>
          </p:cNvGraphicFramePr>
          <p:nvPr>
            <p:extLst>
              <p:ext uri="{D42A27DB-BD31-4B8C-83A1-F6EECF244321}">
                <p14:modId xmlns:p14="http://schemas.microsoft.com/office/powerpoint/2010/main" val="148392684"/>
              </p:ext>
            </p:extLst>
          </p:nvPr>
        </p:nvGraphicFramePr>
        <p:xfrm>
          <a:off x="1157288" y="1435894"/>
          <a:ext cx="6950392" cy="2743199"/>
        </p:xfrm>
        <a:graphic>
          <a:graphicData uri="http://schemas.openxmlformats.org/drawingml/2006/table">
            <a:tbl>
              <a:tblPr firstCol="1" bandRow="1">
                <a:tableStyleId>{21E4AEA4-8DFA-4A89-87EB-49C32662AFE0}</a:tableStyleId>
              </a:tblPr>
              <a:tblGrid>
                <a:gridCol w="1705372">
                  <a:extLst>
                    <a:ext uri="{9D8B030D-6E8A-4147-A177-3AD203B41FA5}">
                      <a16:colId xmlns:a16="http://schemas.microsoft.com/office/drawing/2014/main" val="20000"/>
                    </a:ext>
                  </a:extLst>
                </a:gridCol>
                <a:gridCol w="5245020">
                  <a:extLst>
                    <a:ext uri="{9D8B030D-6E8A-4147-A177-3AD203B41FA5}">
                      <a16:colId xmlns:a16="http://schemas.microsoft.com/office/drawing/2014/main" val="20001"/>
                    </a:ext>
                  </a:extLst>
                </a:gridCol>
              </a:tblGrid>
              <a:tr h="891540">
                <a:tc>
                  <a:txBody>
                    <a:bodyPr/>
                    <a:lstStyle/>
                    <a:p>
                      <a:r>
                        <a:rPr lang="en-GB" sz="1200" dirty="0" smtClean="0"/>
                        <a:t>Year 1 OR FOUNDATION</a:t>
                      </a:r>
                    </a:p>
                    <a:p>
                      <a:r>
                        <a:rPr lang="en-GB" sz="1100" dirty="0" smtClean="0"/>
                        <a:t>Choose three different subjects according</a:t>
                      </a:r>
                      <a:r>
                        <a:rPr lang="en-GB" sz="1100" baseline="0" dirty="0" smtClean="0"/>
                        <a:t> to your interests</a:t>
                      </a:r>
                      <a:endParaRPr lang="en-GB" sz="1100" b="0" dirty="0"/>
                    </a:p>
                  </a:txBody>
                  <a:tcPr marT="34290" marB="34290"/>
                </a:tc>
                <a:tc>
                  <a:txBody>
                    <a:bodyPr/>
                    <a:lstStyle/>
                    <a:p>
                      <a:pPr algn="l"/>
                      <a:r>
                        <a:rPr lang="en-GB" sz="1400" dirty="0" smtClean="0"/>
                        <a:t/>
                      </a:r>
                      <a:br>
                        <a:rPr lang="en-GB" sz="1400" dirty="0" smtClean="0"/>
                      </a:br>
                      <a:r>
                        <a:rPr lang="en-GB" sz="1400" dirty="0" smtClean="0"/>
                        <a:t>MATHEMATICS</a:t>
                      </a:r>
                      <a:r>
                        <a:rPr lang="en-GB" sz="1400" baseline="0" dirty="0" smtClean="0"/>
                        <a:t>   +   PHYSICS   +  CHEMISTRY</a:t>
                      </a:r>
                      <a:endParaRPr lang="en-GB" sz="1400" dirty="0" smtClean="0"/>
                    </a:p>
                    <a:p>
                      <a:pPr algn="l"/>
                      <a:r>
                        <a:rPr lang="en-GB" sz="1200" dirty="0" smtClean="0"/>
                        <a:t>      LEVEL</a:t>
                      </a:r>
                      <a:r>
                        <a:rPr lang="en-GB" sz="1200" baseline="0" dirty="0" smtClean="0"/>
                        <a:t> 1                    LEVEL 1             LEVEL 1</a:t>
                      </a:r>
                      <a:endParaRPr lang="en-GB" sz="1200" dirty="0"/>
                    </a:p>
                  </a:txBody>
                  <a:tcPr marT="34290" marB="34290"/>
                </a:tc>
                <a:extLst>
                  <a:ext uri="{0D108BD9-81ED-4DB2-BD59-A6C34878D82A}">
                    <a16:rowId xmlns:a16="http://schemas.microsoft.com/office/drawing/2014/main" val="10000"/>
                  </a:ext>
                </a:extLst>
              </a:tr>
              <a:tr h="731520">
                <a:tc>
                  <a:txBody>
                    <a:bodyPr/>
                    <a:lstStyle/>
                    <a:p>
                      <a:r>
                        <a:rPr lang="en-GB" sz="1200" dirty="0" smtClean="0"/>
                        <a:t>Year 2</a:t>
                      </a:r>
                    </a:p>
                    <a:p>
                      <a:r>
                        <a:rPr lang="en-GB" sz="1100" dirty="0" smtClean="0"/>
                        <a:t>Continue with two of your first-year</a:t>
                      </a:r>
                      <a:r>
                        <a:rPr lang="en-GB" sz="1100" baseline="0" dirty="0" smtClean="0"/>
                        <a:t> subjects</a:t>
                      </a:r>
                      <a:endParaRPr lang="en-GB" sz="1100" b="0" dirty="0"/>
                    </a:p>
                  </a:txBody>
                  <a:tcPr marT="34290" marB="34290"/>
                </a:tc>
                <a:tc>
                  <a:txBody>
                    <a:bodyPr/>
                    <a:lstStyle/>
                    <a:p>
                      <a:endParaRPr lang="en-GB" sz="1400" dirty="0" smtClean="0"/>
                    </a:p>
                    <a:p>
                      <a:r>
                        <a:rPr lang="en-GB" sz="1400" dirty="0" smtClean="0"/>
                        <a:t>MATHEMATICS   +   PHYSICS</a:t>
                      </a:r>
                    </a:p>
                    <a:p>
                      <a:r>
                        <a:rPr lang="en-GB" sz="1200" dirty="0" smtClean="0"/>
                        <a:t>       LEVEL</a:t>
                      </a:r>
                      <a:r>
                        <a:rPr lang="en-GB" sz="1200" baseline="0" dirty="0" smtClean="0"/>
                        <a:t> 2                  LEVEL 2</a:t>
                      </a:r>
                      <a:endParaRPr lang="en-GB" sz="1200" dirty="0"/>
                    </a:p>
                  </a:txBody>
                  <a:tcPr marT="34290" marB="34290"/>
                </a:tc>
                <a:extLst>
                  <a:ext uri="{0D108BD9-81ED-4DB2-BD59-A6C34878D82A}">
                    <a16:rowId xmlns:a16="http://schemas.microsoft.com/office/drawing/2014/main" val="10001"/>
                  </a:ext>
                </a:extLst>
              </a:tr>
              <a:tr h="1051560">
                <a:tc>
                  <a:txBody>
                    <a:bodyPr/>
                    <a:lstStyle/>
                    <a:p>
                      <a:r>
                        <a:rPr lang="en-GB" sz="1200" dirty="0" smtClean="0"/>
                        <a:t>Years</a:t>
                      </a:r>
                      <a:r>
                        <a:rPr lang="en-GB" sz="1200" baseline="0" dirty="0" smtClean="0"/>
                        <a:t> 3 &amp; 4</a:t>
                      </a:r>
                      <a:endParaRPr lang="en-GB" sz="1200" baseline="0" dirty="0"/>
                    </a:p>
                    <a:p>
                      <a:r>
                        <a:rPr lang="en-GB" sz="1100" baseline="0" dirty="0" smtClean="0"/>
                        <a:t>You’ll study your degree subject exclusively from third year onwards</a:t>
                      </a:r>
                      <a:endParaRPr lang="en-GB" sz="1200" b="0" baseline="0" dirty="0" smtClean="0"/>
                    </a:p>
                  </a:txBody>
                  <a:tcPr marT="34290" marB="34290"/>
                </a:tc>
                <a:tc>
                  <a:txBody>
                    <a:bodyPr/>
                    <a:lstStyle/>
                    <a:p>
                      <a:pPr algn="l"/>
                      <a:endParaRPr lang="en-GB" sz="1400" dirty="0" smtClean="0"/>
                    </a:p>
                    <a:p>
                      <a:pPr algn="l"/>
                      <a:r>
                        <a:rPr lang="en-GB" sz="1400" dirty="0" smtClean="0"/>
                        <a:t>MATHEMATICS</a:t>
                      </a:r>
                    </a:p>
                    <a:p>
                      <a:pPr algn="l"/>
                      <a:r>
                        <a:rPr lang="en-GB" sz="1200" dirty="0" smtClean="0"/>
                        <a:t>    LEVEL 3 &amp; 4</a:t>
                      </a:r>
                      <a:endParaRPr lang="en-GB" sz="1200" dirty="0"/>
                    </a:p>
                  </a:txBody>
                  <a:tcPr marT="34290" marB="34290"/>
                </a:tc>
                <a:extLst>
                  <a:ext uri="{0D108BD9-81ED-4DB2-BD59-A6C34878D82A}">
                    <a16:rowId xmlns:a16="http://schemas.microsoft.com/office/drawing/2014/main" val="10002"/>
                  </a:ext>
                </a:extLst>
              </a:tr>
            </a:tbl>
          </a:graphicData>
        </a:graphic>
      </p:graphicFrame>
      <p:sp>
        <p:nvSpPr>
          <p:cNvPr id="7" name="Rectangle 6"/>
          <p:cNvSpPr/>
          <p:nvPr/>
        </p:nvSpPr>
        <p:spPr>
          <a:xfrm>
            <a:off x="1043608" y="4393804"/>
            <a:ext cx="6420000" cy="338554"/>
          </a:xfrm>
          <a:prstGeom prst="rect">
            <a:avLst/>
          </a:prstGeom>
        </p:spPr>
        <p:txBody>
          <a:bodyPr wrap="square">
            <a:spAutoFit/>
          </a:bodyPr>
          <a:lstStyle/>
          <a:p>
            <a:r>
              <a:rPr lang="en-GB" sz="1600" b="1" dirty="0"/>
              <a:t>Honours Degree Destination: </a:t>
            </a:r>
            <a:r>
              <a:rPr lang="en-GB" sz="1600" dirty="0"/>
              <a:t>BSc with Honours in Mathematics</a:t>
            </a:r>
          </a:p>
        </p:txBody>
      </p:sp>
    </p:spTree>
    <p:extLst>
      <p:ext uri="{BB962C8B-B14F-4D97-AF65-F5344CB8AC3E}">
        <p14:creationId xmlns:p14="http://schemas.microsoft.com/office/powerpoint/2010/main" val="33508273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UoG_keyline_regular_lockup.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2"/>
          <p:cNvSpPr>
            <a:spLocks noGrp="1"/>
          </p:cNvSpPr>
          <p:nvPr>
            <p:ph type="title"/>
          </p:nvPr>
        </p:nvSpPr>
        <p:spPr>
          <a:xfrm>
            <a:off x="2051720" y="267494"/>
            <a:ext cx="5977359" cy="792088"/>
          </a:xfrm>
        </p:spPr>
        <p:txBody>
          <a:bodyPr/>
          <a:lstStyle/>
          <a:p>
            <a:r>
              <a:rPr lang="en-GB" sz="2800" dirty="0" smtClean="0"/>
              <a:t>MA Joint Honours</a:t>
            </a:r>
            <a:br>
              <a:rPr lang="en-GB" sz="2800" dirty="0" smtClean="0"/>
            </a:br>
            <a:r>
              <a:rPr lang="en-GB" sz="2800" dirty="0" smtClean="0"/>
              <a:t>Undergraduate Degree Path</a:t>
            </a:r>
            <a:endParaRPr lang="en-GB" sz="2800" dirty="0"/>
          </a:p>
        </p:txBody>
      </p:sp>
      <p:graphicFrame>
        <p:nvGraphicFramePr>
          <p:cNvPr id="8" name="Table Placeholder 5"/>
          <p:cNvGraphicFramePr>
            <a:graphicFrameLocks/>
          </p:cNvGraphicFramePr>
          <p:nvPr>
            <p:extLst>
              <p:ext uri="{D42A27DB-BD31-4B8C-83A1-F6EECF244321}">
                <p14:modId xmlns:p14="http://schemas.microsoft.com/office/powerpoint/2010/main" val="3418279237"/>
              </p:ext>
            </p:extLst>
          </p:nvPr>
        </p:nvGraphicFramePr>
        <p:xfrm>
          <a:off x="1157288" y="1435894"/>
          <a:ext cx="6950392" cy="2743199"/>
        </p:xfrm>
        <a:graphic>
          <a:graphicData uri="http://schemas.openxmlformats.org/drawingml/2006/table">
            <a:tbl>
              <a:tblPr firstCol="1" bandRow="1">
                <a:tableStyleId>{21E4AEA4-8DFA-4A89-87EB-49C32662AFE0}</a:tableStyleId>
              </a:tblPr>
              <a:tblGrid>
                <a:gridCol w="1705372">
                  <a:extLst>
                    <a:ext uri="{9D8B030D-6E8A-4147-A177-3AD203B41FA5}">
                      <a16:colId xmlns:a16="http://schemas.microsoft.com/office/drawing/2014/main" val="20000"/>
                    </a:ext>
                  </a:extLst>
                </a:gridCol>
                <a:gridCol w="5245020">
                  <a:extLst>
                    <a:ext uri="{9D8B030D-6E8A-4147-A177-3AD203B41FA5}">
                      <a16:colId xmlns:a16="http://schemas.microsoft.com/office/drawing/2014/main" val="20001"/>
                    </a:ext>
                  </a:extLst>
                </a:gridCol>
              </a:tblGrid>
              <a:tr h="891540">
                <a:tc>
                  <a:txBody>
                    <a:bodyPr/>
                    <a:lstStyle/>
                    <a:p>
                      <a:r>
                        <a:rPr lang="en-GB" sz="1200" dirty="0" smtClean="0"/>
                        <a:t>Year 1 OR FOUNDATION</a:t>
                      </a:r>
                    </a:p>
                    <a:p>
                      <a:r>
                        <a:rPr lang="en-GB" sz="1100" b="0" dirty="0" smtClean="0"/>
                        <a:t>Choose three different subjects according</a:t>
                      </a:r>
                      <a:r>
                        <a:rPr lang="en-GB" sz="1100" b="0" baseline="0" dirty="0" smtClean="0"/>
                        <a:t> to your interests</a:t>
                      </a:r>
                      <a:endParaRPr lang="en-GB" sz="1100" b="0" dirty="0"/>
                    </a:p>
                  </a:txBody>
                  <a:tcPr marT="34290" marB="34290"/>
                </a:tc>
                <a:tc>
                  <a:txBody>
                    <a:bodyPr/>
                    <a:lstStyle/>
                    <a:p>
                      <a:pPr algn="l"/>
                      <a:r>
                        <a:rPr lang="en-GB" sz="1400" dirty="0" smtClean="0"/>
                        <a:t/>
                      </a:r>
                      <a:br>
                        <a:rPr lang="en-GB" sz="1400" dirty="0" smtClean="0"/>
                      </a:br>
                      <a:r>
                        <a:rPr lang="en-GB" sz="1400" dirty="0" smtClean="0"/>
                        <a:t>PHILOSOPHY</a:t>
                      </a:r>
                      <a:r>
                        <a:rPr lang="en-GB" sz="1400" baseline="0" dirty="0" smtClean="0"/>
                        <a:t>    +    HISTORY OF ART    +    POLITICS</a:t>
                      </a:r>
                      <a:endParaRPr lang="en-GB" sz="1400" dirty="0" smtClean="0"/>
                    </a:p>
                    <a:p>
                      <a:pPr algn="l"/>
                      <a:r>
                        <a:rPr lang="en-GB" sz="1200" dirty="0" smtClean="0"/>
                        <a:t>      LEVEL</a:t>
                      </a:r>
                      <a:r>
                        <a:rPr lang="en-GB" sz="1200" baseline="0" dirty="0" smtClean="0"/>
                        <a:t> 1                            LEVEL 1                         LEVEL 1</a:t>
                      </a:r>
                      <a:endParaRPr lang="en-GB" sz="1200" dirty="0"/>
                    </a:p>
                  </a:txBody>
                  <a:tcPr marT="34290" marB="34290"/>
                </a:tc>
                <a:extLst>
                  <a:ext uri="{0D108BD9-81ED-4DB2-BD59-A6C34878D82A}">
                    <a16:rowId xmlns:a16="http://schemas.microsoft.com/office/drawing/2014/main" val="10000"/>
                  </a:ext>
                </a:extLst>
              </a:tr>
              <a:tr h="731520">
                <a:tc>
                  <a:txBody>
                    <a:bodyPr/>
                    <a:lstStyle/>
                    <a:p>
                      <a:r>
                        <a:rPr lang="en-GB" sz="1200" dirty="0" smtClean="0"/>
                        <a:t>Year 2</a:t>
                      </a:r>
                    </a:p>
                    <a:p>
                      <a:r>
                        <a:rPr lang="en-GB" sz="1100" b="0" dirty="0" smtClean="0"/>
                        <a:t>Continue with two of your first-year</a:t>
                      </a:r>
                      <a:r>
                        <a:rPr lang="en-GB" sz="1100" b="0" baseline="0" dirty="0" smtClean="0"/>
                        <a:t> subjects &amp; choose another</a:t>
                      </a:r>
                      <a:endParaRPr lang="en-GB" sz="1100" b="0" dirty="0"/>
                    </a:p>
                  </a:txBody>
                  <a:tcPr marT="34290" marB="34290"/>
                </a:tc>
                <a:tc>
                  <a:txBody>
                    <a:bodyPr/>
                    <a:lstStyle/>
                    <a:p>
                      <a:endParaRPr lang="en-GB" sz="1400" dirty="0" smtClean="0"/>
                    </a:p>
                    <a:p>
                      <a:r>
                        <a:rPr lang="en-GB" sz="1400" dirty="0" smtClean="0"/>
                        <a:t>PHILOSOPHY</a:t>
                      </a:r>
                      <a:r>
                        <a:rPr lang="en-GB" sz="1400" baseline="0" dirty="0" smtClean="0"/>
                        <a:t>    </a:t>
                      </a:r>
                      <a:r>
                        <a:rPr lang="en-GB" sz="1400" dirty="0" smtClean="0"/>
                        <a:t>+    HISTORY</a:t>
                      </a:r>
                      <a:r>
                        <a:rPr lang="en-GB" sz="1400" baseline="0" dirty="0" smtClean="0"/>
                        <a:t> OF ART    +    CLASSICS</a:t>
                      </a:r>
                      <a:endParaRPr lang="en-GB" sz="1400" dirty="0" smtClean="0"/>
                    </a:p>
                    <a:p>
                      <a:r>
                        <a:rPr lang="en-GB" sz="1200" dirty="0" smtClean="0"/>
                        <a:t>      LEVEL</a:t>
                      </a:r>
                      <a:r>
                        <a:rPr lang="en-GB" sz="1200" baseline="0" dirty="0" smtClean="0"/>
                        <a:t> 2                            LEVEL 2                          LEVEL 1</a:t>
                      </a:r>
                      <a:endParaRPr lang="en-GB" sz="1200" dirty="0"/>
                    </a:p>
                  </a:txBody>
                  <a:tcPr marT="34290" marB="34290"/>
                </a:tc>
                <a:extLst>
                  <a:ext uri="{0D108BD9-81ED-4DB2-BD59-A6C34878D82A}">
                    <a16:rowId xmlns:a16="http://schemas.microsoft.com/office/drawing/2014/main" val="10001"/>
                  </a:ext>
                </a:extLst>
              </a:tr>
              <a:tr h="1051560">
                <a:tc>
                  <a:txBody>
                    <a:bodyPr/>
                    <a:lstStyle/>
                    <a:p>
                      <a:r>
                        <a:rPr lang="en-GB" sz="1200" dirty="0" smtClean="0"/>
                        <a:t>Years</a:t>
                      </a:r>
                      <a:r>
                        <a:rPr lang="en-GB" sz="1200" baseline="0" dirty="0" smtClean="0"/>
                        <a:t> 3 &amp; 4</a:t>
                      </a:r>
                      <a:endParaRPr lang="en-GB" sz="1200" baseline="0" dirty="0"/>
                    </a:p>
                    <a:p>
                      <a:r>
                        <a:rPr lang="en-GB" sz="1100" b="0" baseline="0" dirty="0" smtClean="0"/>
                        <a:t>Specialisation in two chosen subjects in the final two years</a:t>
                      </a:r>
                      <a:endParaRPr lang="en-GB" sz="1200" b="0" baseline="0" dirty="0" smtClean="0"/>
                    </a:p>
                  </a:txBody>
                  <a:tcPr marT="34290" marB="34290"/>
                </a:tc>
                <a:tc>
                  <a:txBody>
                    <a:bodyPr/>
                    <a:lstStyle/>
                    <a:p>
                      <a:pPr algn="l"/>
                      <a:endParaRPr lang="en-GB" sz="1400" dirty="0" smtClean="0"/>
                    </a:p>
                    <a:p>
                      <a:pPr algn="l"/>
                      <a:r>
                        <a:rPr lang="en-GB" sz="1400" dirty="0" smtClean="0"/>
                        <a:t>PHILOSOPHY</a:t>
                      </a:r>
                      <a:r>
                        <a:rPr lang="en-GB" sz="1400" baseline="0" dirty="0" smtClean="0"/>
                        <a:t>    +    HISTORY OF ART</a:t>
                      </a:r>
                      <a:endParaRPr lang="en-GB" sz="14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t>    LEVEL 3 &amp; 4               </a:t>
                      </a:r>
                      <a:r>
                        <a:rPr lang="en-GB" sz="1200" baseline="0" dirty="0" smtClean="0"/>
                        <a:t>      </a:t>
                      </a:r>
                      <a:r>
                        <a:rPr lang="en-GB" sz="1200" dirty="0" smtClean="0"/>
                        <a:t>LEVEL 3 &amp; 4</a:t>
                      </a:r>
                    </a:p>
                    <a:p>
                      <a:pPr algn="l"/>
                      <a:endParaRPr lang="en-GB" sz="1200" dirty="0"/>
                    </a:p>
                  </a:txBody>
                  <a:tcPr marT="34290" marB="34290"/>
                </a:tc>
                <a:extLst>
                  <a:ext uri="{0D108BD9-81ED-4DB2-BD59-A6C34878D82A}">
                    <a16:rowId xmlns:a16="http://schemas.microsoft.com/office/drawing/2014/main" val="10002"/>
                  </a:ext>
                </a:extLst>
              </a:tr>
            </a:tbl>
          </a:graphicData>
        </a:graphic>
      </p:graphicFrame>
      <p:sp>
        <p:nvSpPr>
          <p:cNvPr id="9" name="TextBox 8"/>
          <p:cNvSpPr txBox="1"/>
          <p:nvPr/>
        </p:nvSpPr>
        <p:spPr>
          <a:xfrm>
            <a:off x="1054100" y="4305672"/>
            <a:ext cx="7594600" cy="338554"/>
          </a:xfrm>
          <a:prstGeom prst="rect">
            <a:avLst/>
          </a:prstGeom>
          <a:noFill/>
        </p:spPr>
        <p:txBody>
          <a:bodyPr wrap="square" rtlCol="0">
            <a:spAutoFit/>
          </a:bodyPr>
          <a:lstStyle/>
          <a:p>
            <a:r>
              <a:rPr lang="en-GB" sz="1600" b="1" dirty="0" smtClean="0"/>
              <a:t>Honours Degree Destination: </a:t>
            </a:r>
            <a:r>
              <a:rPr lang="en-GB" sz="1600" dirty="0" smtClean="0"/>
              <a:t>MA with Honours in Philosophy &amp; History of Art</a:t>
            </a:r>
            <a:endParaRPr lang="en-GB" sz="1600" dirty="0"/>
          </a:p>
        </p:txBody>
      </p:sp>
    </p:spTree>
    <p:extLst>
      <p:ext uri="{BB962C8B-B14F-4D97-AF65-F5344CB8AC3E}">
        <p14:creationId xmlns:p14="http://schemas.microsoft.com/office/powerpoint/2010/main" val="20651892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7" y="-985"/>
            <a:ext cx="9144793" cy="5145470"/>
          </a:xfrm>
          <a:prstGeom prst="rect">
            <a:avLst/>
          </a:prstGeom>
        </p:spPr>
      </p:pic>
      <p:pic>
        <p:nvPicPr>
          <p:cNvPr id="6" name="Picture 10" descr="UoG_keyline_regular_lockup.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bwMode="auto">
          <a:xfrm>
            <a:off x="564874" y="1203599"/>
            <a:ext cx="4583190" cy="3715612"/>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Title 1"/>
          <p:cNvSpPr>
            <a:spLocks noGrp="1"/>
          </p:cNvSpPr>
          <p:nvPr>
            <p:ph type="title"/>
          </p:nvPr>
        </p:nvSpPr>
        <p:spPr>
          <a:xfrm>
            <a:off x="539551" y="1203599"/>
            <a:ext cx="3744417" cy="504055"/>
          </a:xfrm>
        </p:spPr>
        <p:txBody>
          <a:bodyPr/>
          <a:lstStyle/>
          <a:p>
            <a:r>
              <a:rPr lang="en-US" sz="2400" dirty="0" smtClean="0"/>
              <a:t>UG Entry Requirements</a:t>
            </a:r>
            <a:endParaRPr lang="en-US" sz="2400" dirty="0"/>
          </a:p>
        </p:txBody>
      </p:sp>
      <p:sp>
        <p:nvSpPr>
          <p:cNvPr id="12" name="Content Placeholder 2"/>
          <p:cNvSpPr>
            <a:spLocks noGrp="1"/>
          </p:cNvSpPr>
          <p:nvPr>
            <p:ph idx="1"/>
          </p:nvPr>
        </p:nvSpPr>
        <p:spPr>
          <a:xfrm>
            <a:off x="539551" y="1851671"/>
            <a:ext cx="4608513" cy="3096343"/>
          </a:xfrm>
        </p:spPr>
        <p:txBody>
          <a:bodyPr/>
          <a:lstStyle/>
          <a:p>
            <a:pPr marL="285750" indent="-285750" fontAlgn="auto">
              <a:spcAft>
                <a:spcPts val="0"/>
              </a:spcAft>
              <a:buFont typeface="Arial" pitchFamily="34" charset="0"/>
              <a:buChar char="•"/>
              <a:defRPr/>
            </a:pPr>
            <a:r>
              <a:rPr lang="en-GB" sz="1600" b="1" dirty="0">
                <a:solidFill>
                  <a:schemeClr val="tx2"/>
                </a:solidFill>
                <a:latin typeface="Arial" pitchFamily="34" charset="0"/>
                <a:cs typeface="Arial" pitchFamily="34" charset="0"/>
              </a:rPr>
              <a:t>A-Levels: </a:t>
            </a:r>
            <a:r>
              <a:rPr lang="en-GB" sz="1600" dirty="0">
                <a:solidFill>
                  <a:schemeClr val="tx2"/>
                </a:solidFill>
                <a:latin typeface="Arial" pitchFamily="34" charset="0"/>
                <a:cs typeface="Arial" pitchFamily="34" charset="0"/>
              </a:rPr>
              <a:t>ABB-AAA </a:t>
            </a:r>
          </a:p>
          <a:p>
            <a:pPr marL="285750" indent="-285750" fontAlgn="auto">
              <a:spcAft>
                <a:spcPts val="0"/>
              </a:spcAft>
              <a:buFont typeface="Arial" pitchFamily="34" charset="0"/>
              <a:buChar char="•"/>
              <a:defRPr/>
            </a:pPr>
            <a:r>
              <a:rPr lang="en-GB" sz="1600" b="1" dirty="0">
                <a:solidFill>
                  <a:schemeClr val="tx2"/>
                </a:solidFill>
                <a:latin typeface="Arial" pitchFamily="34" charset="0"/>
                <a:cs typeface="Arial" pitchFamily="34" charset="0"/>
              </a:rPr>
              <a:t>IB: </a:t>
            </a:r>
            <a:r>
              <a:rPr lang="en-GB" sz="1600" dirty="0">
                <a:solidFill>
                  <a:schemeClr val="tx2"/>
                </a:solidFill>
                <a:latin typeface="Arial" pitchFamily="34" charset="0"/>
                <a:cs typeface="Arial" pitchFamily="34" charset="0"/>
              </a:rPr>
              <a:t>34-38 points with specific subjects at SL / HL</a:t>
            </a:r>
          </a:p>
          <a:p>
            <a:pPr marL="285750" indent="-285750" fontAlgn="auto">
              <a:spcAft>
                <a:spcPts val="0"/>
              </a:spcAft>
              <a:buFont typeface="Arial" pitchFamily="34" charset="0"/>
              <a:buChar char="•"/>
              <a:defRPr/>
            </a:pPr>
            <a:r>
              <a:rPr lang="en-GB" sz="1600" b="1" dirty="0" smtClean="0">
                <a:latin typeface="Arial" pitchFamily="34" charset="0"/>
                <a:cs typeface="Arial" pitchFamily="34" charset="0"/>
              </a:rPr>
              <a:t>US: </a:t>
            </a:r>
            <a:r>
              <a:rPr lang="en-GB" sz="1600" dirty="0" smtClean="0">
                <a:latin typeface="Arial" pitchFamily="34" charset="0"/>
                <a:cs typeface="Arial" pitchFamily="34" charset="0"/>
              </a:rPr>
              <a:t>Combination </a:t>
            </a:r>
            <a:r>
              <a:rPr lang="en-GB" sz="1600" smtClean="0">
                <a:latin typeface="Arial" pitchFamily="34" charset="0"/>
                <a:cs typeface="Arial" pitchFamily="34" charset="0"/>
              </a:rPr>
              <a:t>of AP exams</a:t>
            </a:r>
            <a:r>
              <a:rPr lang="en-GB" sz="1600" dirty="0" smtClean="0">
                <a:latin typeface="Arial" pitchFamily="34" charset="0"/>
                <a:cs typeface="Arial" pitchFamily="34" charset="0"/>
              </a:rPr>
              <a:t>, SAT </a:t>
            </a:r>
            <a:r>
              <a:rPr lang="en-GB" sz="1600" smtClean="0">
                <a:latin typeface="Arial" pitchFamily="34" charset="0"/>
                <a:cs typeface="Arial" pitchFamily="34" charset="0"/>
              </a:rPr>
              <a:t>subject tests and SAT/ACT</a:t>
            </a:r>
            <a:endParaRPr lang="en-GB" sz="1600" b="1" dirty="0" smtClean="0">
              <a:latin typeface="Arial" pitchFamily="34" charset="0"/>
              <a:cs typeface="Arial" pitchFamily="34" charset="0"/>
            </a:endParaRPr>
          </a:p>
          <a:p>
            <a:pPr fontAlgn="auto">
              <a:spcAft>
                <a:spcPts val="0"/>
              </a:spcAft>
              <a:buFont typeface="Arial"/>
              <a:buNone/>
              <a:defRPr/>
            </a:pPr>
            <a:endParaRPr lang="en-GB" sz="1600" b="1" dirty="0" smtClean="0">
              <a:solidFill>
                <a:schemeClr val="tx2"/>
              </a:solidFill>
              <a:latin typeface="Arial" pitchFamily="34" charset="0"/>
              <a:cs typeface="Arial" pitchFamily="34" charset="0"/>
            </a:endParaRPr>
          </a:p>
          <a:p>
            <a:pPr fontAlgn="auto">
              <a:spcAft>
                <a:spcPts val="0"/>
              </a:spcAft>
              <a:buFont typeface="Arial"/>
              <a:buNone/>
              <a:defRPr/>
            </a:pPr>
            <a:r>
              <a:rPr lang="en-GB" sz="1600" b="1" dirty="0" smtClean="0">
                <a:solidFill>
                  <a:schemeClr val="tx2"/>
                </a:solidFill>
                <a:latin typeface="Arial" pitchFamily="34" charset="0"/>
                <a:cs typeface="Arial" pitchFamily="34" charset="0"/>
              </a:rPr>
              <a:t>English </a:t>
            </a:r>
            <a:r>
              <a:rPr lang="en-GB" sz="1600" b="1" dirty="0">
                <a:solidFill>
                  <a:schemeClr val="tx2"/>
                </a:solidFill>
                <a:latin typeface="Arial" pitchFamily="34" charset="0"/>
                <a:cs typeface="Arial" pitchFamily="34" charset="0"/>
              </a:rPr>
              <a:t>Language Requirements</a:t>
            </a:r>
            <a:r>
              <a:rPr lang="en-GB" sz="1600" dirty="0" smtClean="0">
                <a:solidFill>
                  <a:schemeClr val="tx2"/>
                </a:solidFill>
                <a:latin typeface="Arial" pitchFamily="34" charset="0"/>
                <a:cs typeface="Arial" pitchFamily="34" charset="0"/>
              </a:rPr>
              <a:t>:</a:t>
            </a:r>
            <a:endParaRPr lang="en-GB" sz="1600" dirty="0">
              <a:solidFill>
                <a:schemeClr val="tx2"/>
              </a:solidFill>
              <a:latin typeface="Arial" pitchFamily="34" charset="0"/>
              <a:cs typeface="Arial" pitchFamily="34" charset="0"/>
            </a:endParaRPr>
          </a:p>
          <a:p>
            <a:pPr marL="285750" indent="-285750" fontAlgn="auto">
              <a:spcAft>
                <a:spcPts val="0"/>
              </a:spcAft>
              <a:buFont typeface="Arial" pitchFamily="34" charset="0"/>
              <a:buChar char="•"/>
              <a:defRPr/>
            </a:pPr>
            <a:r>
              <a:rPr lang="en-GB" sz="1600" b="1" dirty="0">
                <a:solidFill>
                  <a:schemeClr val="tx2"/>
                </a:solidFill>
                <a:latin typeface="Arial" pitchFamily="34" charset="0"/>
                <a:cs typeface="Arial" pitchFamily="34" charset="0"/>
              </a:rPr>
              <a:t>IGCSE:</a:t>
            </a:r>
            <a:r>
              <a:rPr lang="en-GB" sz="1600" dirty="0">
                <a:solidFill>
                  <a:schemeClr val="tx2"/>
                </a:solidFill>
                <a:latin typeface="Arial" pitchFamily="34" charset="0"/>
                <a:cs typeface="Arial" pitchFamily="34" charset="0"/>
              </a:rPr>
              <a:t>  B or above</a:t>
            </a:r>
          </a:p>
          <a:p>
            <a:pPr marL="285750" indent="-285750" fontAlgn="auto">
              <a:spcAft>
                <a:spcPts val="0"/>
              </a:spcAft>
              <a:buFont typeface="Arial" pitchFamily="34" charset="0"/>
              <a:buChar char="•"/>
              <a:defRPr/>
            </a:pPr>
            <a:r>
              <a:rPr lang="en-GB" sz="1600" b="1" dirty="0">
                <a:solidFill>
                  <a:schemeClr val="tx2"/>
                </a:solidFill>
                <a:latin typeface="Arial" pitchFamily="34" charset="0"/>
                <a:cs typeface="Arial" pitchFamily="34" charset="0"/>
              </a:rPr>
              <a:t>IB HL: </a:t>
            </a:r>
            <a:r>
              <a:rPr lang="en-GB" sz="1600" dirty="0">
                <a:solidFill>
                  <a:schemeClr val="tx2"/>
                </a:solidFill>
                <a:latin typeface="Arial" pitchFamily="34" charset="0"/>
                <a:cs typeface="Arial" pitchFamily="34" charset="0"/>
              </a:rPr>
              <a:t>   5 or above</a:t>
            </a:r>
          </a:p>
          <a:p>
            <a:pPr marL="285750" indent="-285750" fontAlgn="auto">
              <a:spcAft>
                <a:spcPts val="0"/>
              </a:spcAft>
              <a:buFont typeface="Arial" pitchFamily="34" charset="0"/>
              <a:buChar char="•"/>
              <a:defRPr/>
            </a:pPr>
            <a:r>
              <a:rPr lang="en-GB" sz="1600" b="1" dirty="0">
                <a:solidFill>
                  <a:schemeClr val="tx2"/>
                </a:solidFill>
                <a:latin typeface="Arial" pitchFamily="34" charset="0"/>
                <a:cs typeface="Arial" pitchFamily="34" charset="0"/>
              </a:rPr>
              <a:t>IELTS:</a:t>
            </a:r>
            <a:r>
              <a:rPr lang="en-GB" sz="1600" dirty="0">
                <a:solidFill>
                  <a:schemeClr val="tx2"/>
                </a:solidFill>
                <a:latin typeface="Arial" pitchFamily="34" charset="0"/>
                <a:cs typeface="Arial" pitchFamily="34" charset="0"/>
              </a:rPr>
              <a:t>   6.5 (no sub-test less than 6.0)</a:t>
            </a:r>
            <a:endParaRPr lang="en-GB" altLang="en-US" sz="1600" dirty="0">
              <a:solidFill>
                <a:schemeClr val="tx2"/>
              </a:solidFill>
              <a:latin typeface="Arial" pitchFamily="34" charset="0"/>
              <a:cs typeface="Arial" pitchFamily="34" charset="0"/>
            </a:endParaRPr>
          </a:p>
          <a:p>
            <a:endParaRPr lang="en-GB" sz="1600" dirty="0"/>
          </a:p>
          <a:p>
            <a:pPr marL="0"/>
            <a:endParaRPr lang="en-US" sz="1600" dirty="0"/>
          </a:p>
        </p:txBody>
      </p:sp>
    </p:spTree>
    <p:extLst>
      <p:ext uri="{BB962C8B-B14F-4D97-AF65-F5344CB8AC3E}">
        <p14:creationId xmlns:p14="http://schemas.microsoft.com/office/powerpoint/2010/main" val="124611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UoG_keyline_regular_lockup.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p:nvPr>
        </p:nvSpPr>
        <p:spPr>
          <a:xfrm>
            <a:off x="2051720" y="339502"/>
            <a:ext cx="5977359" cy="720080"/>
          </a:xfrm>
        </p:spPr>
        <p:txBody>
          <a:bodyPr/>
          <a:lstStyle/>
          <a:p>
            <a:r>
              <a:rPr lang="en-US" sz="2800" dirty="0"/>
              <a:t>Postgraduate Taught </a:t>
            </a:r>
            <a:r>
              <a:rPr lang="en-US" sz="2800" dirty="0" smtClean="0"/>
              <a:t>Degree </a:t>
            </a:r>
            <a:r>
              <a:rPr lang="en-US" sz="2800" dirty="0"/>
              <a:t>Path</a:t>
            </a:r>
            <a:endParaRPr lang="en-GB" sz="2800" dirty="0"/>
          </a:p>
        </p:txBody>
      </p:sp>
      <p:graphicFrame>
        <p:nvGraphicFramePr>
          <p:cNvPr id="6" name="Table Placeholder 5"/>
          <p:cNvGraphicFramePr>
            <a:graphicFrameLocks/>
          </p:cNvGraphicFramePr>
          <p:nvPr>
            <p:extLst/>
          </p:nvPr>
        </p:nvGraphicFramePr>
        <p:xfrm>
          <a:off x="4067944" y="1438686"/>
          <a:ext cx="4687808" cy="3080071"/>
        </p:xfrm>
        <a:graphic>
          <a:graphicData uri="http://schemas.openxmlformats.org/drawingml/2006/table">
            <a:tbl>
              <a:tblPr firstCol="1" bandRow="1">
                <a:tableStyleId>{21E4AEA4-8DFA-4A89-87EB-49C32662AFE0}</a:tableStyleId>
              </a:tblPr>
              <a:tblGrid>
                <a:gridCol w="1368152">
                  <a:extLst>
                    <a:ext uri="{9D8B030D-6E8A-4147-A177-3AD203B41FA5}">
                      <a16:colId xmlns:a16="http://schemas.microsoft.com/office/drawing/2014/main" val="20000"/>
                    </a:ext>
                  </a:extLst>
                </a:gridCol>
                <a:gridCol w="3319656">
                  <a:extLst>
                    <a:ext uri="{9D8B030D-6E8A-4147-A177-3AD203B41FA5}">
                      <a16:colId xmlns:a16="http://schemas.microsoft.com/office/drawing/2014/main" val="20001"/>
                    </a:ext>
                  </a:extLst>
                </a:gridCol>
              </a:tblGrid>
              <a:tr h="991839">
                <a:tc>
                  <a:txBody>
                    <a:bodyPr/>
                    <a:lstStyle/>
                    <a:p>
                      <a:r>
                        <a:rPr lang="en-GB" sz="1400" dirty="0" smtClean="0"/>
                        <a:t>Duration</a:t>
                      </a:r>
                      <a:endParaRPr lang="en-GB" sz="1400" dirty="0"/>
                    </a:p>
                  </a:txBody>
                  <a:tcPr/>
                </a:tc>
                <a:tc>
                  <a:txBody>
                    <a:bodyPr/>
                    <a:lstStyle/>
                    <a:p>
                      <a:r>
                        <a:rPr lang="en-GB" sz="1400" dirty="0" smtClean="0"/>
                        <a:t>Masters: 1 year (full-time study)</a:t>
                      </a:r>
                    </a:p>
                    <a:p>
                      <a:r>
                        <a:rPr lang="en-GB" sz="1400" dirty="0" smtClean="0"/>
                        <a:t>Diploma: 9 months (full-time study)</a:t>
                      </a:r>
                    </a:p>
                    <a:p>
                      <a:r>
                        <a:rPr lang="en-GB" sz="1400" dirty="0" smtClean="0"/>
                        <a:t>Certificate:</a:t>
                      </a:r>
                      <a:r>
                        <a:rPr lang="en-GB" sz="1400" baseline="0" dirty="0" smtClean="0"/>
                        <a:t> 4-5 months (full-time study)</a:t>
                      </a:r>
                      <a:endParaRPr lang="en-GB" sz="1400" dirty="0"/>
                    </a:p>
                  </a:txBody>
                  <a:tcPr/>
                </a:tc>
                <a:extLst>
                  <a:ext uri="{0D108BD9-81ED-4DB2-BD59-A6C34878D82A}">
                    <a16:rowId xmlns:a16="http://schemas.microsoft.com/office/drawing/2014/main" val="10000"/>
                  </a:ext>
                </a:extLst>
              </a:tr>
              <a:tr h="720080">
                <a:tc>
                  <a:txBody>
                    <a:bodyPr/>
                    <a:lstStyle/>
                    <a:p>
                      <a:r>
                        <a:rPr lang="en-GB" sz="1400" dirty="0" smtClean="0"/>
                        <a:t>Degree offered</a:t>
                      </a:r>
                      <a:endParaRPr lang="en-GB" sz="1400" dirty="0"/>
                    </a:p>
                  </a:txBody>
                  <a:tcPr/>
                </a:tc>
                <a:tc>
                  <a:txBody>
                    <a:bodyPr/>
                    <a:lstStyle/>
                    <a:p>
                      <a:r>
                        <a:rPr lang="en-GB" sz="1400" baseline="0" dirty="0" smtClean="0"/>
                        <a:t>MSc, MLitt, </a:t>
                      </a:r>
                      <a:r>
                        <a:rPr lang="en-GB" sz="1400" baseline="0" dirty="0" err="1" smtClean="0"/>
                        <a:t>MRes</a:t>
                      </a:r>
                      <a:r>
                        <a:rPr lang="en-GB" sz="1400" baseline="0" dirty="0" smtClean="0"/>
                        <a:t>, </a:t>
                      </a:r>
                      <a:r>
                        <a:rPr lang="en-GB" sz="1400" dirty="0" err="1" smtClean="0"/>
                        <a:t>PgCert</a:t>
                      </a:r>
                      <a:r>
                        <a:rPr lang="en-GB" sz="1400" dirty="0" smtClean="0"/>
                        <a:t>,</a:t>
                      </a:r>
                      <a:r>
                        <a:rPr lang="en-GB" sz="1400" baseline="0" dirty="0" smtClean="0"/>
                        <a:t> </a:t>
                      </a:r>
                      <a:r>
                        <a:rPr lang="en-GB" sz="1400" baseline="0" dirty="0" err="1" smtClean="0"/>
                        <a:t>PgDip</a:t>
                      </a:r>
                      <a:endParaRPr lang="en-GB" sz="1400" dirty="0"/>
                    </a:p>
                  </a:txBody>
                  <a:tcPr/>
                </a:tc>
                <a:extLst>
                  <a:ext uri="{0D108BD9-81ED-4DB2-BD59-A6C34878D82A}">
                    <a16:rowId xmlns:a16="http://schemas.microsoft.com/office/drawing/2014/main" val="10001"/>
                  </a:ext>
                </a:extLst>
              </a:tr>
              <a:tr h="720080">
                <a:tc>
                  <a:txBody>
                    <a:bodyPr/>
                    <a:lstStyle/>
                    <a:p>
                      <a:r>
                        <a:rPr lang="en-GB" sz="1400" dirty="0" smtClean="0"/>
                        <a:t>Course assessment</a:t>
                      </a:r>
                      <a:endParaRPr lang="en-GB" sz="1400" dirty="0"/>
                    </a:p>
                  </a:txBody>
                  <a:tcPr/>
                </a:tc>
                <a:tc>
                  <a:txBody>
                    <a:bodyPr/>
                    <a:lstStyle/>
                    <a:p>
                      <a:r>
                        <a:rPr lang="en-GB" sz="1400" dirty="0" smtClean="0"/>
                        <a:t>Examination or coursework (or combination</a:t>
                      </a:r>
                      <a:r>
                        <a:rPr lang="en-GB" sz="1400" baseline="0" dirty="0" smtClean="0"/>
                        <a:t> of both)</a:t>
                      </a:r>
                      <a:endParaRPr lang="en-GB" sz="1400" dirty="0"/>
                    </a:p>
                  </a:txBody>
                  <a:tcPr/>
                </a:tc>
                <a:extLst>
                  <a:ext uri="{0D108BD9-81ED-4DB2-BD59-A6C34878D82A}">
                    <a16:rowId xmlns:a16="http://schemas.microsoft.com/office/drawing/2014/main" val="10002"/>
                  </a:ext>
                </a:extLst>
              </a:tr>
              <a:tr h="648072">
                <a:tc>
                  <a:txBody>
                    <a:bodyPr/>
                    <a:lstStyle/>
                    <a:p>
                      <a:r>
                        <a:rPr lang="en-GB" sz="1400" dirty="0" smtClean="0"/>
                        <a:t>Final assessment</a:t>
                      </a:r>
                      <a:endParaRPr lang="en-GB" sz="1400" dirty="0"/>
                    </a:p>
                  </a:txBody>
                  <a:tcPr/>
                </a:tc>
                <a:tc>
                  <a:txBody>
                    <a:bodyPr/>
                    <a:lstStyle/>
                    <a:p>
                      <a:r>
                        <a:rPr lang="en-GB" sz="1400" dirty="0" smtClean="0"/>
                        <a:t>Based on research-based dissertation or project</a:t>
                      </a:r>
                      <a:endParaRPr lang="en-GB" sz="1400" dirty="0"/>
                    </a:p>
                  </a:txBody>
                  <a:tcPr/>
                </a:tc>
                <a:extLst>
                  <a:ext uri="{0D108BD9-81ED-4DB2-BD59-A6C34878D82A}">
                    <a16:rowId xmlns:a16="http://schemas.microsoft.com/office/drawing/2014/main" val="10003"/>
                  </a:ext>
                </a:extLst>
              </a:tr>
            </a:tbl>
          </a:graphicData>
        </a:graphic>
      </p:graphicFrame>
      <p:sp>
        <p:nvSpPr>
          <p:cNvPr id="8" name="Content Placeholder 2"/>
          <p:cNvSpPr>
            <a:spLocks noGrp="1"/>
          </p:cNvSpPr>
          <p:nvPr>
            <p:ph idx="1"/>
          </p:nvPr>
        </p:nvSpPr>
        <p:spPr>
          <a:xfrm>
            <a:off x="107504" y="1563638"/>
            <a:ext cx="3816424" cy="3096343"/>
          </a:xfrm>
        </p:spPr>
        <p:txBody>
          <a:bodyPr/>
          <a:lstStyle/>
          <a:p>
            <a:pPr marL="0" indent="0"/>
            <a:r>
              <a:rPr lang="en-GB" sz="1600" b="1" dirty="0" smtClean="0"/>
              <a:t>Overview:</a:t>
            </a:r>
            <a:r>
              <a:rPr lang="en-GB" sz="1600" dirty="0" smtClean="0"/>
              <a:t/>
            </a:r>
            <a:br>
              <a:rPr lang="en-GB" sz="1600" dirty="0" smtClean="0"/>
            </a:br>
            <a:endParaRPr lang="en-GB" sz="1600" dirty="0"/>
          </a:p>
          <a:p>
            <a:pPr marL="285750" indent="-285750">
              <a:buFont typeface="Arial" panose="020B0604020202020204" pitchFamily="34" charset="0"/>
              <a:buChar char="•"/>
            </a:pPr>
            <a:r>
              <a:rPr lang="en-GB" sz="1600" dirty="0"/>
              <a:t>Postgraduate Taught refers to taught degrees with a set amount of contact time with the course providers. This takes the form of seminars, tutorials and lectures. </a:t>
            </a:r>
            <a:endParaRPr lang="en-US" sz="1600" dirty="0"/>
          </a:p>
        </p:txBody>
      </p:sp>
    </p:spTree>
    <p:extLst>
      <p:ext uri="{BB962C8B-B14F-4D97-AF65-F5344CB8AC3E}">
        <p14:creationId xmlns:p14="http://schemas.microsoft.com/office/powerpoint/2010/main" val="3827397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968966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UoG_keyline_regular_lockup.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p:nvPr>
        </p:nvSpPr>
        <p:spPr>
          <a:xfrm>
            <a:off x="2051720" y="339502"/>
            <a:ext cx="6408712" cy="720080"/>
          </a:xfrm>
        </p:spPr>
        <p:txBody>
          <a:bodyPr/>
          <a:lstStyle/>
          <a:p>
            <a:r>
              <a:rPr lang="en-US" sz="2800" dirty="0"/>
              <a:t>Postgraduate </a:t>
            </a:r>
            <a:r>
              <a:rPr lang="en-US" sz="2800" dirty="0" smtClean="0"/>
              <a:t>Research Degree </a:t>
            </a:r>
            <a:r>
              <a:rPr lang="en-US" sz="2800" dirty="0"/>
              <a:t>Path</a:t>
            </a:r>
            <a:endParaRPr lang="en-GB" sz="2800" dirty="0"/>
          </a:p>
        </p:txBody>
      </p:sp>
      <p:graphicFrame>
        <p:nvGraphicFramePr>
          <p:cNvPr id="6" name="Table Placeholder 5"/>
          <p:cNvGraphicFramePr>
            <a:graphicFrameLocks/>
          </p:cNvGraphicFramePr>
          <p:nvPr>
            <p:extLst/>
          </p:nvPr>
        </p:nvGraphicFramePr>
        <p:xfrm>
          <a:off x="4067944" y="1438686"/>
          <a:ext cx="4687808" cy="2926079"/>
        </p:xfrm>
        <a:graphic>
          <a:graphicData uri="http://schemas.openxmlformats.org/drawingml/2006/table">
            <a:tbl>
              <a:tblPr firstCol="1" bandRow="1">
                <a:tableStyleId>{21E4AEA4-8DFA-4A89-87EB-49C32662AFE0}</a:tableStyleId>
              </a:tblPr>
              <a:tblGrid>
                <a:gridCol w="1368152">
                  <a:extLst>
                    <a:ext uri="{9D8B030D-6E8A-4147-A177-3AD203B41FA5}">
                      <a16:colId xmlns:a16="http://schemas.microsoft.com/office/drawing/2014/main" val="20000"/>
                    </a:ext>
                  </a:extLst>
                </a:gridCol>
                <a:gridCol w="3319656">
                  <a:extLst>
                    <a:ext uri="{9D8B030D-6E8A-4147-A177-3AD203B41FA5}">
                      <a16:colId xmlns:a16="http://schemas.microsoft.com/office/drawing/2014/main" val="20001"/>
                    </a:ext>
                  </a:extLst>
                </a:gridCol>
              </a:tblGrid>
              <a:tr h="340976">
                <a:tc>
                  <a:txBody>
                    <a:bodyPr/>
                    <a:lstStyle/>
                    <a:p>
                      <a:r>
                        <a:rPr lang="en-GB" sz="1400" dirty="0" smtClean="0"/>
                        <a:t>Duration</a:t>
                      </a:r>
                      <a:endParaRPr lang="en-GB" sz="1400" dirty="0"/>
                    </a:p>
                  </a:txBody>
                  <a:tcPr/>
                </a:tc>
                <a:tc>
                  <a:txBody>
                    <a:bodyPr/>
                    <a:lstStyle/>
                    <a:p>
                      <a:r>
                        <a:rPr lang="en-GB" sz="1400" dirty="0" smtClean="0"/>
                        <a:t>Doctorate: 3 years</a:t>
                      </a:r>
                      <a:r>
                        <a:rPr lang="en-GB" sz="1400" baseline="0" dirty="0" smtClean="0"/>
                        <a:t> </a:t>
                      </a:r>
                      <a:r>
                        <a:rPr lang="en-GB" sz="1400" dirty="0" smtClean="0"/>
                        <a:t>(full-time)</a:t>
                      </a:r>
                    </a:p>
                    <a:p>
                      <a:endParaRPr lang="en-GB" sz="1400" dirty="0" smtClean="0"/>
                    </a:p>
                  </a:txBody>
                  <a:tcPr/>
                </a:tc>
                <a:extLst>
                  <a:ext uri="{0D108BD9-81ED-4DB2-BD59-A6C34878D82A}">
                    <a16:rowId xmlns:a16="http://schemas.microsoft.com/office/drawing/2014/main" val="10000"/>
                  </a:ext>
                </a:extLst>
              </a:tr>
              <a:tr h="470888">
                <a:tc>
                  <a:txBody>
                    <a:bodyPr/>
                    <a:lstStyle/>
                    <a:p>
                      <a:r>
                        <a:rPr lang="en-GB" sz="1400" dirty="0" smtClean="0"/>
                        <a:t>Degree offered</a:t>
                      </a:r>
                      <a:endParaRPr lang="en-GB" sz="1400" dirty="0"/>
                    </a:p>
                  </a:txBody>
                  <a:tcPr/>
                </a:tc>
                <a:tc>
                  <a:txBody>
                    <a:bodyPr/>
                    <a:lstStyle/>
                    <a:p>
                      <a:r>
                        <a:rPr lang="en-GB" sz="1400" baseline="0" dirty="0" smtClean="0"/>
                        <a:t>Ph</a:t>
                      </a:r>
                      <a:r>
                        <a:rPr lang="en-GB" sz="1400" baseline="0" dirty="0"/>
                        <a:t>D</a:t>
                      </a:r>
                      <a:endParaRPr lang="en-GB" sz="1400" baseline="0" dirty="0" smtClean="0"/>
                    </a:p>
                  </a:txBody>
                  <a:tcPr/>
                </a:tc>
                <a:extLst>
                  <a:ext uri="{0D108BD9-81ED-4DB2-BD59-A6C34878D82A}">
                    <a16:rowId xmlns:a16="http://schemas.microsoft.com/office/drawing/2014/main" val="10001"/>
                  </a:ext>
                </a:extLst>
              </a:tr>
              <a:tr h="720080">
                <a:tc>
                  <a:txBody>
                    <a:bodyPr/>
                    <a:lstStyle/>
                    <a:p>
                      <a:r>
                        <a:rPr lang="en-GB" sz="1400" dirty="0" smtClean="0"/>
                        <a:t>Course assessment</a:t>
                      </a:r>
                      <a:endParaRPr lang="en-GB" sz="1400" dirty="0"/>
                    </a:p>
                  </a:txBody>
                  <a:tcPr/>
                </a:tc>
                <a:tc>
                  <a:txBody>
                    <a:bodyPr/>
                    <a:lstStyle/>
                    <a:p>
                      <a:r>
                        <a:rPr lang="en-GB" sz="1400" dirty="0" smtClean="0"/>
                        <a:t>An Annual Progress Report is completed</a:t>
                      </a:r>
                      <a:r>
                        <a:rPr lang="en-GB" sz="1400" baseline="0" dirty="0" smtClean="0"/>
                        <a:t> in</a:t>
                      </a:r>
                      <a:r>
                        <a:rPr lang="en-GB" sz="1400" dirty="0" smtClean="0"/>
                        <a:t> May of each academic year. A satisfactory progress report is a prerequisite for student registration in the following academic session.</a:t>
                      </a:r>
                      <a:endParaRPr lang="en-GB" sz="1400" dirty="0"/>
                    </a:p>
                  </a:txBody>
                  <a:tcPr/>
                </a:tc>
                <a:extLst>
                  <a:ext uri="{0D108BD9-81ED-4DB2-BD59-A6C34878D82A}">
                    <a16:rowId xmlns:a16="http://schemas.microsoft.com/office/drawing/2014/main" val="10002"/>
                  </a:ext>
                </a:extLst>
              </a:tr>
              <a:tr h="648072">
                <a:tc>
                  <a:txBody>
                    <a:bodyPr/>
                    <a:lstStyle/>
                    <a:p>
                      <a:r>
                        <a:rPr lang="en-GB" sz="1400" dirty="0" smtClean="0"/>
                        <a:t>Final assessment</a:t>
                      </a:r>
                      <a:endParaRPr lang="en-GB" sz="1400" dirty="0"/>
                    </a:p>
                  </a:txBody>
                  <a:tcPr/>
                </a:tc>
                <a:tc>
                  <a:txBody>
                    <a:bodyPr/>
                    <a:lstStyle/>
                    <a:p>
                      <a:r>
                        <a:rPr lang="en-GB" sz="1400" dirty="0" smtClean="0"/>
                        <a:t>Final assessment involves the submission of a thesis of between 70,000 and 100,000 words</a:t>
                      </a:r>
                      <a:endParaRPr lang="en-GB" sz="1400" dirty="0"/>
                    </a:p>
                  </a:txBody>
                  <a:tcPr/>
                </a:tc>
                <a:extLst>
                  <a:ext uri="{0D108BD9-81ED-4DB2-BD59-A6C34878D82A}">
                    <a16:rowId xmlns:a16="http://schemas.microsoft.com/office/drawing/2014/main" val="10003"/>
                  </a:ext>
                </a:extLst>
              </a:tr>
            </a:tbl>
          </a:graphicData>
        </a:graphic>
      </p:graphicFrame>
      <p:sp>
        <p:nvSpPr>
          <p:cNvPr id="8" name="Content Placeholder 2"/>
          <p:cNvSpPr>
            <a:spLocks noGrp="1"/>
          </p:cNvSpPr>
          <p:nvPr>
            <p:ph idx="1"/>
          </p:nvPr>
        </p:nvSpPr>
        <p:spPr>
          <a:xfrm>
            <a:off x="107504" y="1563638"/>
            <a:ext cx="3816424" cy="3096343"/>
          </a:xfrm>
        </p:spPr>
        <p:txBody>
          <a:bodyPr/>
          <a:lstStyle/>
          <a:p>
            <a:pPr marL="0" indent="0"/>
            <a:r>
              <a:rPr lang="en-GB" sz="1600" b="1" dirty="0" smtClean="0"/>
              <a:t>Overview:</a:t>
            </a:r>
            <a:r>
              <a:rPr lang="en-GB" sz="1600" dirty="0" smtClean="0"/>
              <a:t/>
            </a:r>
            <a:br>
              <a:rPr lang="en-GB" sz="1600" dirty="0" smtClean="0"/>
            </a:br>
            <a:endParaRPr lang="en-GB" sz="1600" dirty="0"/>
          </a:p>
          <a:p>
            <a:pPr marL="285750" indent="-285750">
              <a:buFont typeface="Arial" panose="020B0604020202020204" pitchFamily="34" charset="0"/>
              <a:buChar char="•"/>
            </a:pPr>
            <a:r>
              <a:rPr lang="en-GB" sz="1600" dirty="0"/>
              <a:t>A </a:t>
            </a:r>
            <a:r>
              <a:rPr lang="en-GB" sz="1600" dirty="0" smtClean="0"/>
              <a:t>Doctorate may </a:t>
            </a:r>
            <a:r>
              <a:rPr lang="en-GB" sz="1600" dirty="0"/>
              <a:t>be awarded to a student whose thesis is an original work making a significant contribution to knowledge in, or understanding of, a field of study and normally containing material worthy of publication</a:t>
            </a:r>
            <a:r>
              <a:rPr lang="en-GB" sz="1600" dirty="0" smtClean="0"/>
              <a:t>.</a:t>
            </a:r>
            <a:r>
              <a:rPr lang="en-GB" sz="1600" dirty="0"/>
              <a:t> </a:t>
            </a:r>
            <a:endParaRPr lang="en-US" sz="1600" dirty="0"/>
          </a:p>
        </p:txBody>
      </p:sp>
    </p:spTree>
    <p:extLst>
      <p:ext uri="{BB962C8B-B14F-4D97-AF65-F5344CB8AC3E}">
        <p14:creationId xmlns:p14="http://schemas.microsoft.com/office/powerpoint/2010/main" val="2627721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UoG_keyline_regular_lockup.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300736982"/>
              </p:ext>
            </p:extLst>
          </p:nvPr>
        </p:nvGraphicFramePr>
        <p:xfrm>
          <a:off x="3995936" y="1635646"/>
          <a:ext cx="4655840" cy="999108"/>
        </p:xfrm>
        <a:graphic>
          <a:graphicData uri="http://schemas.openxmlformats.org/drawingml/2006/table">
            <a:tbl>
              <a:tblPr firstRow="1" bandRow="1">
                <a:tableStyleId>{21E4AEA4-8DFA-4A89-87EB-49C32662AFE0}</a:tableStyleId>
              </a:tblPr>
              <a:tblGrid>
                <a:gridCol w="2520280">
                  <a:extLst>
                    <a:ext uri="{9D8B030D-6E8A-4147-A177-3AD203B41FA5}">
                      <a16:colId xmlns:a16="http://schemas.microsoft.com/office/drawing/2014/main" val="20000"/>
                    </a:ext>
                  </a:extLst>
                </a:gridCol>
                <a:gridCol w="2135560">
                  <a:extLst>
                    <a:ext uri="{9D8B030D-6E8A-4147-A177-3AD203B41FA5}">
                      <a16:colId xmlns:a16="http://schemas.microsoft.com/office/drawing/2014/main" val="20001"/>
                    </a:ext>
                  </a:extLst>
                </a:gridCol>
              </a:tblGrid>
              <a:tr h="628268">
                <a:tc>
                  <a:txBody>
                    <a:bodyPr/>
                    <a:lstStyle/>
                    <a:p>
                      <a:r>
                        <a:rPr lang="en-GB" sz="1400" dirty="0" smtClean="0"/>
                        <a:t>Year-Round Pre-sessional</a:t>
                      </a:r>
                      <a:endParaRPr lang="en-GB" sz="1400" dirty="0"/>
                    </a:p>
                  </a:txBody>
                  <a:tcPr marT="34290" marB="34290"/>
                </a:tc>
                <a:tc>
                  <a:txBody>
                    <a:bodyPr/>
                    <a:lstStyle/>
                    <a:p>
                      <a:r>
                        <a:rPr lang="en-GB" sz="1400" dirty="0" smtClean="0"/>
                        <a:t>Pre-sessions Summer A (May)</a:t>
                      </a:r>
                      <a:endParaRPr lang="en-GB" sz="1400" dirty="0"/>
                    </a:p>
                  </a:txBody>
                  <a:tcPr marT="34290" marB="34290"/>
                </a:tc>
                <a:extLst>
                  <a:ext uri="{0D108BD9-81ED-4DB2-BD59-A6C34878D82A}">
                    <a16:rowId xmlns:a16="http://schemas.microsoft.com/office/drawing/2014/main" val="10000"/>
                  </a:ext>
                </a:extLst>
              </a:tr>
              <a:tr h="370840">
                <a:tc>
                  <a:txBody>
                    <a:bodyPr/>
                    <a:lstStyle/>
                    <a:p>
                      <a:r>
                        <a:rPr lang="en-GB" sz="1400" dirty="0" smtClean="0"/>
                        <a:t>IELTS 4.5-5.5 overall</a:t>
                      </a:r>
                      <a:endParaRPr lang="en-GB" sz="1400" dirty="0"/>
                    </a:p>
                  </a:txBody>
                  <a:tcPr marT="34290" marB="34290"/>
                </a:tc>
                <a:tc>
                  <a:txBody>
                    <a:bodyPr/>
                    <a:lstStyle/>
                    <a:p>
                      <a:r>
                        <a:rPr lang="en-GB" sz="1400" dirty="0" smtClean="0"/>
                        <a:t>IELTS 5.5</a:t>
                      </a:r>
                      <a:r>
                        <a:rPr lang="en-GB" sz="1400" baseline="0" dirty="0" smtClean="0"/>
                        <a:t> in all skills</a:t>
                      </a:r>
                      <a:endParaRPr lang="en-GB" sz="1400" dirty="0"/>
                    </a:p>
                  </a:txBody>
                  <a:tcPr marT="34290" marB="34290"/>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521952631"/>
              </p:ext>
            </p:extLst>
          </p:nvPr>
        </p:nvGraphicFramePr>
        <p:xfrm>
          <a:off x="3995936" y="3003798"/>
          <a:ext cx="4680520" cy="990599"/>
        </p:xfrm>
        <a:graphic>
          <a:graphicData uri="http://schemas.openxmlformats.org/drawingml/2006/table">
            <a:tbl>
              <a:tblPr firstRow="1" bandRow="1">
                <a:tableStyleId>{21E4AEA4-8DFA-4A89-87EB-49C32662AFE0}</a:tableStyleId>
              </a:tblPr>
              <a:tblGrid>
                <a:gridCol w="2520280">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tblGrid>
              <a:tr h="139040">
                <a:tc>
                  <a:txBody>
                    <a:bodyPr/>
                    <a:lstStyle/>
                    <a:p>
                      <a:r>
                        <a:rPr lang="en-GB" sz="1400" dirty="0" smtClean="0"/>
                        <a:t>Pre-sessions</a:t>
                      </a:r>
                      <a:r>
                        <a:rPr lang="en-GB" sz="1400" baseline="0" dirty="0" smtClean="0"/>
                        <a:t> Summer B (June)</a:t>
                      </a:r>
                      <a:endParaRPr lang="en-GB" sz="1400" dirty="0"/>
                    </a:p>
                  </a:txBody>
                  <a:tcPr marT="34290" marB="34290"/>
                </a:tc>
                <a:tc>
                  <a:txBody>
                    <a:bodyPr/>
                    <a:lstStyle/>
                    <a:p>
                      <a:r>
                        <a:rPr lang="en-GB" sz="1400" dirty="0" smtClean="0"/>
                        <a:t>Pre-sessions Summer C (July/Aug)</a:t>
                      </a:r>
                      <a:endParaRPr lang="en-GB" sz="1400" dirty="0"/>
                    </a:p>
                  </a:txBody>
                  <a:tcPr marT="34290" marB="34290"/>
                </a:tc>
                <a:extLst>
                  <a:ext uri="{0D108BD9-81ED-4DB2-BD59-A6C34878D82A}">
                    <a16:rowId xmlns:a16="http://schemas.microsoft.com/office/drawing/2014/main" val="10000"/>
                  </a:ext>
                </a:extLst>
              </a:tr>
              <a:tr h="370840">
                <a:tc>
                  <a:txBody>
                    <a:bodyPr/>
                    <a:lstStyle/>
                    <a:p>
                      <a:r>
                        <a:rPr lang="en-GB" sz="1400" dirty="0" smtClean="0"/>
                        <a:t>IELTS 6.0</a:t>
                      </a:r>
                      <a:r>
                        <a:rPr lang="en-GB" sz="1400" baseline="0" dirty="0" smtClean="0"/>
                        <a:t> overall with no less than 5.5 in any skill</a:t>
                      </a:r>
                      <a:endParaRPr lang="en-GB" sz="1400" dirty="0"/>
                    </a:p>
                  </a:txBody>
                  <a:tcPr marT="34290" marB="34290"/>
                </a:tc>
                <a:tc>
                  <a:txBody>
                    <a:bodyPr/>
                    <a:lstStyle/>
                    <a:p>
                      <a:r>
                        <a:rPr lang="en-GB" sz="1400" dirty="0" smtClean="0"/>
                        <a:t>IELTS 6.5 overall with no less than 6.0 in any</a:t>
                      </a:r>
                      <a:r>
                        <a:rPr lang="en-GB" sz="1400" baseline="0" dirty="0" smtClean="0"/>
                        <a:t> skill</a:t>
                      </a:r>
                      <a:endParaRPr lang="en-GB" sz="1400" dirty="0"/>
                    </a:p>
                  </a:txBody>
                  <a:tcPr marT="34290" marB="34290"/>
                </a:tc>
                <a:extLst>
                  <a:ext uri="{0D108BD9-81ED-4DB2-BD59-A6C34878D82A}">
                    <a16:rowId xmlns:a16="http://schemas.microsoft.com/office/drawing/2014/main" val="10001"/>
                  </a:ext>
                </a:extLst>
              </a:tr>
            </a:tbl>
          </a:graphicData>
        </a:graphic>
      </p:graphicFrame>
      <p:sp>
        <p:nvSpPr>
          <p:cNvPr id="6" name="Title 1"/>
          <p:cNvSpPr>
            <a:spLocks noGrp="1"/>
          </p:cNvSpPr>
          <p:nvPr>
            <p:ph type="title"/>
          </p:nvPr>
        </p:nvSpPr>
        <p:spPr>
          <a:xfrm>
            <a:off x="2051720" y="328352"/>
            <a:ext cx="5040560" cy="504055"/>
          </a:xfrm>
        </p:spPr>
        <p:txBody>
          <a:bodyPr/>
          <a:lstStyle/>
          <a:p>
            <a:r>
              <a:rPr lang="en-US" sz="2400" dirty="0" smtClean="0"/>
              <a:t>English for Academic Study</a:t>
            </a:r>
            <a:endParaRPr lang="en-US" sz="2400" dirty="0"/>
          </a:p>
        </p:txBody>
      </p:sp>
      <p:sp>
        <p:nvSpPr>
          <p:cNvPr id="7" name="Content Placeholder 2"/>
          <p:cNvSpPr>
            <a:spLocks noGrp="1"/>
          </p:cNvSpPr>
          <p:nvPr>
            <p:ph idx="1"/>
          </p:nvPr>
        </p:nvSpPr>
        <p:spPr>
          <a:xfrm>
            <a:off x="107504" y="1563638"/>
            <a:ext cx="4104456" cy="3096343"/>
          </a:xfrm>
        </p:spPr>
        <p:txBody>
          <a:bodyPr/>
          <a:lstStyle/>
          <a:p>
            <a:pPr marL="0" indent="0"/>
            <a:r>
              <a:rPr lang="en-GB" sz="1600" b="1" dirty="0"/>
              <a:t>Pre-sessional courses </a:t>
            </a:r>
            <a:r>
              <a:rPr lang="en-GB" sz="1600" b="1" dirty="0" smtClean="0"/>
              <a:t>in </a:t>
            </a:r>
            <a:br>
              <a:rPr lang="en-GB" sz="1600" b="1" dirty="0" smtClean="0"/>
            </a:br>
            <a:r>
              <a:rPr lang="en-GB" sz="1600" b="1" dirty="0" smtClean="0"/>
              <a:t>English </a:t>
            </a:r>
            <a:r>
              <a:rPr lang="en-GB" sz="1600" b="1" dirty="0"/>
              <a:t>offer</a:t>
            </a:r>
            <a:r>
              <a:rPr lang="en-GB" sz="1600" b="1" dirty="0" smtClean="0"/>
              <a:t>:</a:t>
            </a:r>
            <a:r>
              <a:rPr lang="en-GB" sz="1600" dirty="0" smtClean="0"/>
              <a:t/>
            </a:r>
            <a:br>
              <a:rPr lang="en-GB" sz="1600" dirty="0" smtClean="0"/>
            </a:br>
            <a:endParaRPr lang="en-GB" sz="1600" dirty="0"/>
          </a:p>
          <a:p>
            <a:pPr marL="285750" indent="-285750">
              <a:buFont typeface="Arial" panose="020B0604020202020204" pitchFamily="34" charset="0"/>
              <a:buChar char="•"/>
            </a:pPr>
            <a:r>
              <a:rPr lang="en-GB" sz="1600" b="1" dirty="0"/>
              <a:t>Direct Entry</a:t>
            </a:r>
            <a:r>
              <a:rPr lang="en-GB" sz="1600" dirty="0"/>
              <a:t> </a:t>
            </a:r>
            <a:r>
              <a:rPr lang="en-GB" sz="1600" dirty="0" smtClean="0"/>
              <a:t>to University</a:t>
            </a:r>
            <a:r>
              <a:rPr lang="en-GB" sz="1600" dirty="0"/>
              <a:t> </a:t>
            </a:r>
            <a:r>
              <a:rPr lang="en-GB" sz="1600" dirty="0" smtClean="0"/>
              <a:t/>
            </a:r>
            <a:br>
              <a:rPr lang="en-GB" sz="1600" dirty="0" smtClean="0"/>
            </a:br>
            <a:r>
              <a:rPr lang="en-GB" sz="1600" dirty="0" smtClean="0"/>
              <a:t>programme </a:t>
            </a:r>
            <a:r>
              <a:rPr lang="en-GB" sz="1600" dirty="0"/>
              <a:t>for successful </a:t>
            </a:r>
            <a:r>
              <a:rPr lang="en-GB" sz="1600" dirty="0" smtClean="0"/>
              <a:t/>
            </a:r>
            <a:br>
              <a:rPr lang="en-GB" sz="1600" dirty="0" smtClean="0"/>
            </a:br>
            <a:r>
              <a:rPr lang="en-GB" sz="1600" dirty="0" smtClean="0"/>
              <a:t>students </a:t>
            </a:r>
            <a:r>
              <a:rPr lang="en-GB" sz="1600" dirty="0"/>
              <a:t>(no need to take IELTS)</a:t>
            </a:r>
          </a:p>
          <a:p>
            <a:pPr marL="285750" lvl="0" indent="-285750">
              <a:buFont typeface="Arial" panose="020B0604020202020204" pitchFamily="34" charset="0"/>
              <a:buChar char="•"/>
            </a:pPr>
            <a:r>
              <a:rPr lang="en-GB" sz="1600" b="1" dirty="0"/>
              <a:t>Essential Academic Skills</a:t>
            </a:r>
            <a:r>
              <a:rPr lang="en-GB" sz="1600" dirty="0"/>
              <a:t> </a:t>
            </a:r>
          </a:p>
          <a:p>
            <a:pPr marL="285750" lvl="0" indent="-285750">
              <a:buFont typeface="Arial" panose="020B0604020202020204" pitchFamily="34" charset="0"/>
              <a:buChar char="•"/>
            </a:pPr>
            <a:r>
              <a:rPr lang="en-GB" sz="1600" b="1" dirty="0"/>
              <a:t>Flexible Entry Dates</a:t>
            </a:r>
            <a:r>
              <a:rPr lang="en-GB" sz="1600" dirty="0"/>
              <a:t> to join the </a:t>
            </a:r>
            <a:r>
              <a:rPr lang="en-GB" sz="1600" dirty="0" smtClean="0"/>
              <a:t/>
            </a:r>
            <a:br>
              <a:rPr lang="en-GB" sz="1600" dirty="0" smtClean="0"/>
            </a:br>
            <a:r>
              <a:rPr lang="en-GB" sz="1600" dirty="0" smtClean="0"/>
              <a:t>right </a:t>
            </a:r>
            <a:r>
              <a:rPr lang="en-GB" sz="1600" dirty="0"/>
              <a:t>course for your level</a:t>
            </a:r>
          </a:p>
          <a:p>
            <a:pPr marL="0"/>
            <a:endParaRPr lang="en-US" sz="1600" dirty="0"/>
          </a:p>
        </p:txBody>
      </p:sp>
    </p:spTree>
    <p:extLst>
      <p:ext uri="{BB962C8B-B14F-4D97-AF65-F5344CB8AC3E}">
        <p14:creationId xmlns:p14="http://schemas.microsoft.com/office/powerpoint/2010/main" val="3181519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10" descr="UoG_keyline_regular_lockup.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bwMode="auto">
          <a:xfrm>
            <a:off x="564874" y="1197833"/>
            <a:ext cx="4943230" cy="3715612"/>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Title 1"/>
          <p:cNvSpPr>
            <a:spLocks noGrp="1"/>
          </p:cNvSpPr>
          <p:nvPr>
            <p:ph type="title"/>
          </p:nvPr>
        </p:nvSpPr>
        <p:spPr>
          <a:xfrm>
            <a:off x="539551" y="1203599"/>
            <a:ext cx="3744417" cy="504055"/>
          </a:xfrm>
        </p:spPr>
        <p:txBody>
          <a:bodyPr/>
          <a:lstStyle/>
          <a:p>
            <a:r>
              <a:rPr lang="en-US" sz="2400" dirty="0" smtClean="0"/>
              <a:t>PG Entry Requirements</a:t>
            </a:r>
            <a:endParaRPr lang="en-US" sz="2400" dirty="0"/>
          </a:p>
        </p:txBody>
      </p:sp>
      <p:sp>
        <p:nvSpPr>
          <p:cNvPr id="12" name="Content Placeholder 2"/>
          <p:cNvSpPr>
            <a:spLocks noGrp="1"/>
          </p:cNvSpPr>
          <p:nvPr>
            <p:ph idx="1"/>
          </p:nvPr>
        </p:nvSpPr>
        <p:spPr>
          <a:xfrm>
            <a:off x="539551" y="1851671"/>
            <a:ext cx="4824537" cy="3096343"/>
          </a:xfrm>
        </p:spPr>
        <p:txBody>
          <a:bodyPr/>
          <a:lstStyle/>
          <a:p>
            <a:pPr marL="285750" indent="-285750" fontAlgn="auto">
              <a:spcAft>
                <a:spcPts val="0"/>
              </a:spcAft>
              <a:buFont typeface="Arial" panose="020B0604020202020204" pitchFamily="34" charset="0"/>
              <a:buChar char="•"/>
              <a:defRPr/>
            </a:pPr>
            <a:r>
              <a:rPr lang="en-GB" sz="1600" b="1" dirty="0">
                <a:solidFill>
                  <a:srgbClr val="003865"/>
                </a:solidFill>
                <a:latin typeface="Arial" pitchFamily="34" charset="0"/>
                <a:cs typeface="Arial" pitchFamily="34" charset="0"/>
              </a:rPr>
              <a:t>For PG Taught</a:t>
            </a:r>
            <a:r>
              <a:rPr lang="en-GB" sz="1600" dirty="0">
                <a:solidFill>
                  <a:srgbClr val="003865"/>
                </a:solidFill>
                <a:latin typeface="Arial" pitchFamily="34" charset="0"/>
                <a:cs typeface="Arial" pitchFamily="34" charset="0"/>
              </a:rPr>
              <a:t>: Normally a 2.1 or 2.2 Honours degree or equivalent (</a:t>
            </a:r>
            <a:r>
              <a:rPr lang="en-GB" sz="1600" dirty="0" err="1">
                <a:solidFill>
                  <a:srgbClr val="003865"/>
                </a:solidFill>
                <a:latin typeface="Arial" pitchFamily="34" charset="0"/>
                <a:cs typeface="Arial" pitchFamily="34" charset="0"/>
              </a:rPr>
              <a:t>eg</a:t>
            </a:r>
            <a:r>
              <a:rPr lang="en-GB" sz="1600" dirty="0">
                <a:solidFill>
                  <a:srgbClr val="003865"/>
                </a:solidFill>
                <a:latin typeface="Arial" pitchFamily="34" charset="0"/>
                <a:cs typeface="Arial" pitchFamily="34" charset="0"/>
              </a:rPr>
              <a:t> GPA of 3.0 or above) in a relevant </a:t>
            </a:r>
            <a:r>
              <a:rPr lang="en-GB" sz="1600" dirty="0" smtClean="0">
                <a:solidFill>
                  <a:srgbClr val="003865"/>
                </a:solidFill>
                <a:latin typeface="Arial" pitchFamily="34" charset="0"/>
                <a:cs typeface="Arial" pitchFamily="34" charset="0"/>
              </a:rPr>
              <a:t>subject</a:t>
            </a:r>
            <a:endParaRPr lang="en-GB" sz="1600" dirty="0">
              <a:solidFill>
                <a:srgbClr val="003865"/>
              </a:solidFill>
              <a:latin typeface="Arial" pitchFamily="34" charset="0"/>
              <a:cs typeface="Arial" pitchFamily="34" charset="0"/>
            </a:endParaRPr>
          </a:p>
          <a:p>
            <a:pPr marL="285750" indent="-285750" fontAlgn="auto">
              <a:spcAft>
                <a:spcPts val="0"/>
              </a:spcAft>
              <a:buFont typeface="Arial" panose="020B0604020202020204" pitchFamily="34" charset="0"/>
              <a:buChar char="•"/>
              <a:defRPr/>
            </a:pPr>
            <a:r>
              <a:rPr lang="en-GB" sz="1600" b="1" dirty="0">
                <a:solidFill>
                  <a:srgbClr val="003865"/>
                </a:solidFill>
                <a:latin typeface="Arial" pitchFamily="34" charset="0"/>
                <a:cs typeface="Arial" pitchFamily="34" charset="0"/>
              </a:rPr>
              <a:t>For PG Research</a:t>
            </a:r>
            <a:r>
              <a:rPr lang="en-GB" sz="1600" dirty="0">
                <a:solidFill>
                  <a:srgbClr val="003865"/>
                </a:solidFill>
                <a:latin typeface="Arial" pitchFamily="34" charset="0"/>
                <a:cs typeface="Arial" pitchFamily="34" charset="0"/>
              </a:rPr>
              <a:t>: First or 2.1 Honours Degree and in some cases a Masters qualification</a:t>
            </a:r>
          </a:p>
          <a:p>
            <a:pPr marL="285750" indent="-285750" fontAlgn="auto">
              <a:spcAft>
                <a:spcPts val="0"/>
              </a:spcAft>
              <a:buFont typeface="Arial" panose="020B0604020202020204" pitchFamily="34" charset="0"/>
              <a:buChar char="•"/>
              <a:defRPr/>
            </a:pPr>
            <a:endParaRPr lang="en-GB" sz="1600" dirty="0">
              <a:solidFill>
                <a:srgbClr val="003865"/>
              </a:solidFill>
              <a:latin typeface="Arial" pitchFamily="34" charset="0"/>
              <a:cs typeface="Arial" pitchFamily="34" charset="0"/>
            </a:endParaRPr>
          </a:p>
          <a:p>
            <a:pPr fontAlgn="auto">
              <a:spcAft>
                <a:spcPts val="0"/>
              </a:spcAft>
              <a:buFont typeface="Arial"/>
              <a:buNone/>
              <a:defRPr/>
            </a:pPr>
            <a:r>
              <a:rPr lang="en-GB" sz="1600" b="1" dirty="0">
                <a:solidFill>
                  <a:srgbClr val="003865"/>
                </a:solidFill>
                <a:latin typeface="Arial" pitchFamily="34" charset="0"/>
                <a:cs typeface="Arial" pitchFamily="34" charset="0"/>
              </a:rPr>
              <a:t>English Language Requirements</a:t>
            </a:r>
            <a:r>
              <a:rPr lang="en-GB" sz="1600" dirty="0" smtClean="0">
                <a:solidFill>
                  <a:srgbClr val="003865"/>
                </a:solidFill>
                <a:latin typeface="Arial" pitchFamily="34" charset="0"/>
                <a:cs typeface="Arial" pitchFamily="34" charset="0"/>
              </a:rPr>
              <a:t>:</a:t>
            </a:r>
            <a:endParaRPr lang="en-GB" sz="1600" dirty="0">
              <a:solidFill>
                <a:srgbClr val="003865"/>
              </a:solidFill>
              <a:latin typeface="Arial" pitchFamily="34" charset="0"/>
              <a:cs typeface="Arial" pitchFamily="34" charset="0"/>
            </a:endParaRPr>
          </a:p>
          <a:p>
            <a:pPr marL="285750" indent="-285750" fontAlgn="auto">
              <a:spcAft>
                <a:spcPts val="0"/>
              </a:spcAft>
              <a:buFont typeface="Arial" pitchFamily="34" charset="0"/>
              <a:buChar char="•"/>
              <a:defRPr/>
            </a:pPr>
            <a:r>
              <a:rPr lang="en-GB" sz="1600" b="1" dirty="0" err="1">
                <a:solidFill>
                  <a:srgbClr val="003865"/>
                </a:solidFill>
                <a:latin typeface="Arial" pitchFamily="34" charset="0"/>
                <a:cs typeface="Arial" pitchFamily="34" charset="0"/>
              </a:rPr>
              <a:t>ibTOEFL</a:t>
            </a:r>
            <a:r>
              <a:rPr lang="en-GB" sz="1600" b="1" dirty="0">
                <a:solidFill>
                  <a:srgbClr val="003865"/>
                </a:solidFill>
                <a:latin typeface="Arial" pitchFamily="34" charset="0"/>
                <a:cs typeface="Arial" pitchFamily="34" charset="0"/>
              </a:rPr>
              <a:t>: </a:t>
            </a:r>
            <a:r>
              <a:rPr lang="en-GB" sz="1600" dirty="0">
                <a:solidFill>
                  <a:srgbClr val="003865"/>
                </a:solidFill>
                <a:latin typeface="Arial" pitchFamily="34" charset="0"/>
                <a:cs typeface="Arial" pitchFamily="34" charset="0"/>
              </a:rPr>
              <a:t>92 (no sub-test less than 20)</a:t>
            </a:r>
          </a:p>
          <a:p>
            <a:pPr marL="285750" indent="-285750" fontAlgn="auto">
              <a:spcAft>
                <a:spcPts val="0"/>
              </a:spcAft>
              <a:buFont typeface="Arial" pitchFamily="34" charset="0"/>
              <a:buChar char="•"/>
              <a:defRPr/>
            </a:pPr>
            <a:r>
              <a:rPr lang="en-GB" sz="1600" b="1" dirty="0">
                <a:solidFill>
                  <a:srgbClr val="003865"/>
                </a:solidFill>
                <a:latin typeface="Arial" pitchFamily="34" charset="0"/>
                <a:cs typeface="Arial" pitchFamily="34" charset="0"/>
              </a:rPr>
              <a:t>IB </a:t>
            </a:r>
            <a:r>
              <a:rPr lang="en-GB" sz="1600" b="1" dirty="0" smtClean="0">
                <a:solidFill>
                  <a:srgbClr val="003865"/>
                </a:solidFill>
                <a:latin typeface="Arial" pitchFamily="34" charset="0"/>
                <a:cs typeface="Arial" pitchFamily="34" charset="0"/>
              </a:rPr>
              <a:t>HL:	      </a:t>
            </a:r>
            <a:r>
              <a:rPr lang="en-GB" sz="1600" dirty="0" smtClean="0">
                <a:solidFill>
                  <a:srgbClr val="003865"/>
                </a:solidFill>
                <a:latin typeface="Arial" pitchFamily="34" charset="0"/>
                <a:cs typeface="Arial" pitchFamily="34" charset="0"/>
              </a:rPr>
              <a:t>5 </a:t>
            </a:r>
            <a:r>
              <a:rPr lang="en-GB" sz="1600" dirty="0">
                <a:solidFill>
                  <a:srgbClr val="003865"/>
                </a:solidFill>
                <a:latin typeface="Arial" pitchFamily="34" charset="0"/>
                <a:cs typeface="Arial" pitchFamily="34" charset="0"/>
              </a:rPr>
              <a:t>or above</a:t>
            </a:r>
          </a:p>
          <a:p>
            <a:pPr marL="285750" indent="-285750" fontAlgn="auto">
              <a:spcAft>
                <a:spcPts val="0"/>
              </a:spcAft>
              <a:buFont typeface="Arial" pitchFamily="34" charset="0"/>
              <a:buChar char="•"/>
              <a:defRPr/>
            </a:pPr>
            <a:r>
              <a:rPr lang="en-GB" sz="1600" b="1" dirty="0" smtClean="0">
                <a:solidFill>
                  <a:srgbClr val="003865"/>
                </a:solidFill>
                <a:latin typeface="Arial" pitchFamily="34" charset="0"/>
                <a:cs typeface="Arial" pitchFamily="34" charset="0"/>
              </a:rPr>
              <a:t>IELTS:</a:t>
            </a:r>
            <a:r>
              <a:rPr lang="en-GB" sz="1600" dirty="0" smtClean="0">
                <a:solidFill>
                  <a:srgbClr val="003865"/>
                </a:solidFill>
                <a:latin typeface="Arial" pitchFamily="34" charset="0"/>
                <a:cs typeface="Arial" pitchFamily="34" charset="0"/>
              </a:rPr>
              <a:t>      6.5 </a:t>
            </a:r>
            <a:r>
              <a:rPr lang="en-GB" sz="1600" dirty="0">
                <a:solidFill>
                  <a:srgbClr val="003865"/>
                </a:solidFill>
                <a:latin typeface="Arial" pitchFamily="34" charset="0"/>
                <a:cs typeface="Arial" pitchFamily="34" charset="0"/>
              </a:rPr>
              <a:t>(no sub-test less than 6.0)</a:t>
            </a:r>
            <a:endParaRPr lang="en-GB" altLang="en-US" sz="1600" dirty="0">
              <a:solidFill>
                <a:srgbClr val="003865"/>
              </a:solidFill>
              <a:latin typeface="Arial" pitchFamily="34" charset="0"/>
              <a:cs typeface="Arial" pitchFamily="34" charset="0"/>
            </a:endParaRPr>
          </a:p>
          <a:p>
            <a:pPr marL="0"/>
            <a:endParaRPr lang="en-US" sz="1600" dirty="0"/>
          </a:p>
        </p:txBody>
      </p:sp>
    </p:spTree>
    <p:extLst>
      <p:ext uri="{BB962C8B-B14F-4D97-AF65-F5344CB8AC3E}">
        <p14:creationId xmlns:p14="http://schemas.microsoft.com/office/powerpoint/2010/main" val="848367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6" y="13752"/>
            <a:ext cx="9144000" cy="5143500"/>
          </a:xfrm>
          <a:prstGeom prst="rect">
            <a:avLst/>
          </a:prstGeom>
        </p:spPr>
      </p:pic>
      <p:pic>
        <p:nvPicPr>
          <p:cNvPr id="6" name="Picture 10" descr="UoG_keyline_regular_lockup.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bwMode="auto">
          <a:xfrm>
            <a:off x="564874" y="1203599"/>
            <a:ext cx="4583190" cy="3240359"/>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Title 1"/>
          <p:cNvSpPr>
            <a:spLocks noGrp="1"/>
          </p:cNvSpPr>
          <p:nvPr>
            <p:ph type="title"/>
          </p:nvPr>
        </p:nvSpPr>
        <p:spPr>
          <a:xfrm>
            <a:off x="539551" y="1203599"/>
            <a:ext cx="4104457" cy="504055"/>
          </a:xfrm>
        </p:spPr>
        <p:txBody>
          <a:bodyPr/>
          <a:lstStyle/>
          <a:p>
            <a:r>
              <a:rPr lang="en-US" sz="2400" dirty="0" smtClean="0"/>
              <a:t>Application Requirements</a:t>
            </a:r>
            <a:endParaRPr lang="en-US" sz="2400" dirty="0"/>
          </a:p>
        </p:txBody>
      </p:sp>
      <p:sp>
        <p:nvSpPr>
          <p:cNvPr id="12" name="Content Placeholder 2"/>
          <p:cNvSpPr>
            <a:spLocks noGrp="1"/>
          </p:cNvSpPr>
          <p:nvPr>
            <p:ph idx="1"/>
          </p:nvPr>
        </p:nvSpPr>
        <p:spPr>
          <a:xfrm>
            <a:off x="539551" y="1851671"/>
            <a:ext cx="4608513" cy="3096343"/>
          </a:xfrm>
        </p:spPr>
        <p:txBody>
          <a:bodyPr/>
          <a:lstStyle/>
          <a:p>
            <a:pPr>
              <a:buFont typeface="Arial" panose="020B0604020202020204" pitchFamily="34" charset="0"/>
              <a:buChar char="•"/>
            </a:pPr>
            <a:r>
              <a:rPr lang="en-GB" sz="1600" dirty="0"/>
              <a:t>Final or current undergraduate degree transcript (and an official translation)</a:t>
            </a:r>
          </a:p>
          <a:p>
            <a:pPr>
              <a:buFont typeface="Arial" panose="020B0604020202020204" pitchFamily="34" charset="0"/>
              <a:buChar char="•"/>
            </a:pPr>
            <a:r>
              <a:rPr lang="en-GB" sz="1600" dirty="0"/>
              <a:t>Degree certificate (and an official translation) if you have already completed your degree</a:t>
            </a:r>
          </a:p>
          <a:p>
            <a:pPr>
              <a:buFont typeface="Arial" panose="020B0604020202020204" pitchFamily="34" charset="0"/>
              <a:buChar char="•"/>
            </a:pPr>
            <a:r>
              <a:rPr lang="en-GB" sz="1600" dirty="0"/>
              <a:t>2 references on headed paper </a:t>
            </a:r>
          </a:p>
          <a:p>
            <a:pPr>
              <a:buFont typeface="Arial" panose="020B0604020202020204" pitchFamily="34" charset="0"/>
              <a:buChar char="•"/>
            </a:pPr>
            <a:r>
              <a:rPr lang="en-GB" sz="1600" dirty="0"/>
              <a:t>Any additional document specifically listed under 'Entry requirements'</a:t>
            </a:r>
          </a:p>
          <a:p>
            <a:pPr>
              <a:buFont typeface="Arial" panose="020B0604020202020204" pitchFamily="34" charset="0"/>
              <a:buChar char="•"/>
            </a:pPr>
            <a:r>
              <a:rPr lang="en-GB" sz="1600" dirty="0"/>
              <a:t>Copy of your passport (</a:t>
            </a:r>
            <a:r>
              <a:rPr lang="en-GB" sz="1600" dirty="0" err="1"/>
              <a:t>photopage</a:t>
            </a:r>
            <a:r>
              <a:rPr lang="en-GB" sz="1600" dirty="0"/>
              <a:t>) - non-EU applicants only</a:t>
            </a:r>
          </a:p>
          <a:p>
            <a:endParaRPr lang="en-GB" sz="1600" dirty="0"/>
          </a:p>
          <a:p>
            <a:pPr marL="0"/>
            <a:endParaRPr lang="en-US" sz="1600" dirty="0"/>
          </a:p>
        </p:txBody>
      </p:sp>
    </p:spTree>
    <p:extLst>
      <p:ext uri="{BB962C8B-B14F-4D97-AF65-F5344CB8AC3E}">
        <p14:creationId xmlns:p14="http://schemas.microsoft.com/office/powerpoint/2010/main" val="1014024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1560" r="5922" b="1"/>
          <a:stretch/>
        </p:blipFill>
        <p:spPr>
          <a:xfrm>
            <a:off x="-16267" y="0"/>
            <a:ext cx="9150213" cy="5143500"/>
          </a:xfrm>
          <a:prstGeom prst="rect">
            <a:avLst/>
          </a:prstGeom>
        </p:spPr>
      </p:pic>
      <p:pic>
        <p:nvPicPr>
          <p:cNvPr id="6" name="Picture 10" descr="UoG_keyline_regular_lockup.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bwMode="auto">
          <a:xfrm>
            <a:off x="564874" y="1203599"/>
            <a:ext cx="4151142" cy="3715612"/>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Title 1"/>
          <p:cNvSpPr>
            <a:spLocks noGrp="1"/>
          </p:cNvSpPr>
          <p:nvPr>
            <p:ph type="title"/>
          </p:nvPr>
        </p:nvSpPr>
        <p:spPr>
          <a:xfrm>
            <a:off x="539551" y="1203599"/>
            <a:ext cx="4176465" cy="504055"/>
          </a:xfrm>
        </p:spPr>
        <p:txBody>
          <a:bodyPr/>
          <a:lstStyle/>
          <a:p>
            <a:r>
              <a:rPr lang="en-US" sz="2400" dirty="0" smtClean="0"/>
              <a:t>International Tuition Fees</a:t>
            </a:r>
            <a:endParaRPr lang="en-US" sz="2400" dirty="0"/>
          </a:p>
        </p:txBody>
      </p:sp>
      <p:sp>
        <p:nvSpPr>
          <p:cNvPr id="12" name="Content Placeholder 2"/>
          <p:cNvSpPr>
            <a:spLocks noGrp="1"/>
          </p:cNvSpPr>
          <p:nvPr>
            <p:ph idx="1"/>
          </p:nvPr>
        </p:nvSpPr>
        <p:spPr>
          <a:xfrm>
            <a:off x="539551" y="1851671"/>
            <a:ext cx="4320481" cy="3096343"/>
          </a:xfrm>
        </p:spPr>
        <p:txBody>
          <a:bodyPr/>
          <a:lstStyle/>
          <a:p>
            <a:pPr marL="0" indent="0" fontAlgn="auto">
              <a:spcAft>
                <a:spcPts val="0"/>
              </a:spcAft>
              <a:defRPr/>
            </a:pPr>
            <a:r>
              <a:rPr lang="en-GB" sz="1600" b="1" dirty="0" smtClean="0">
                <a:solidFill>
                  <a:srgbClr val="003865"/>
                </a:solidFill>
              </a:rPr>
              <a:t>Tuition </a:t>
            </a:r>
            <a:r>
              <a:rPr lang="en-GB" sz="1600" b="1" dirty="0">
                <a:solidFill>
                  <a:srgbClr val="003865"/>
                </a:solidFill>
              </a:rPr>
              <a:t>Fees (per annum) for </a:t>
            </a:r>
            <a:r>
              <a:rPr lang="en-GB" sz="1600" b="1" dirty="0" smtClean="0">
                <a:solidFill>
                  <a:srgbClr val="003865"/>
                </a:solidFill>
              </a:rPr>
              <a:t>2017/18:</a:t>
            </a:r>
            <a:br>
              <a:rPr lang="en-GB" sz="1600" b="1" dirty="0" smtClean="0">
                <a:solidFill>
                  <a:srgbClr val="003865"/>
                </a:solidFill>
              </a:rPr>
            </a:br>
            <a:endParaRPr lang="en-GB" sz="1600" dirty="0">
              <a:solidFill>
                <a:srgbClr val="003865"/>
              </a:solidFill>
            </a:endParaRPr>
          </a:p>
          <a:p>
            <a:pPr marL="285750" indent="-285750" fontAlgn="auto">
              <a:spcAft>
                <a:spcPts val="0"/>
              </a:spcAft>
              <a:buFont typeface="Arial" panose="020B0604020202020204" pitchFamily="34" charset="0"/>
              <a:buChar char="•"/>
              <a:defRPr/>
            </a:pPr>
            <a:r>
              <a:rPr lang="en-GB" sz="1600" dirty="0">
                <a:solidFill>
                  <a:srgbClr val="003865"/>
                </a:solidFill>
              </a:rPr>
              <a:t>Arts &amp; Social Sciences: </a:t>
            </a:r>
            <a:r>
              <a:rPr lang="en-GB" sz="1600" dirty="0" smtClean="0">
                <a:solidFill>
                  <a:srgbClr val="003865"/>
                </a:solidFill>
              </a:rPr>
              <a:t>£16,650</a:t>
            </a:r>
          </a:p>
          <a:p>
            <a:pPr marL="285750" indent="-285750" fontAlgn="auto">
              <a:spcAft>
                <a:spcPts val="0"/>
              </a:spcAft>
              <a:buFont typeface="Arial" panose="020B0604020202020204" pitchFamily="34" charset="0"/>
              <a:buChar char="•"/>
              <a:defRPr/>
            </a:pPr>
            <a:r>
              <a:rPr lang="en-GB" sz="1600" dirty="0" smtClean="0">
                <a:solidFill>
                  <a:srgbClr val="003865"/>
                </a:solidFill>
              </a:rPr>
              <a:t>Science </a:t>
            </a:r>
            <a:r>
              <a:rPr lang="en-GB" sz="1600" dirty="0">
                <a:solidFill>
                  <a:srgbClr val="003865"/>
                </a:solidFill>
              </a:rPr>
              <a:t>&amp; Engineering &amp; non-clinical MVLS: </a:t>
            </a:r>
            <a:r>
              <a:rPr lang="en-GB" sz="1600" dirty="0" smtClean="0">
                <a:solidFill>
                  <a:srgbClr val="003865"/>
                </a:solidFill>
              </a:rPr>
              <a:t>£20,150</a:t>
            </a:r>
            <a:endParaRPr lang="en-GB" sz="1600" dirty="0">
              <a:solidFill>
                <a:srgbClr val="003865"/>
              </a:solidFill>
            </a:endParaRPr>
          </a:p>
          <a:p>
            <a:pPr marL="285750" indent="-285750" fontAlgn="auto">
              <a:spcAft>
                <a:spcPts val="0"/>
              </a:spcAft>
              <a:buFont typeface="Arial" panose="020B0604020202020204" pitchFamily="34" charset="0"/>
              <a:buChar char="•"/>
              <a:defRPr/>
            </a:pPr>
            <a:r>
              <a:rPr lang="en-GB" sz="1600" dirty="0">
                <a:solidFill>
                  <a:srgbClr val="003865"/>
                </a:solidFill>
              </a:rPr>
              <a:t>Medicine, Veterinary &amp; Life Sciences (clinical): </a:t>
            </a:r>
            <a:r>
              <a:rPr lang="en-GB" sz="1600" dirty="0" smtClean="0">
                <a:solidFill>
                  <a:srgbClr val="003865"/>
                </a:solidFill>
              </a:rPr>
              <a:t>£34,850</a:t>
            </a:r>
          </a:p>
          <a:p>
            <a:pPr marL="0" indent="0" fontAlgn="auto">
              <a:spcAft>
                <a:spcPts val="0"/>
              </a:spcAft>
              <a:defRPr/>
            </a:pPr>
            <a:r>
              <a:rPr lang="en-GB" sz="1600" i="1" dirty="0">
                <a:solidFill>
                  <a:srgbClr val="003865"/>
                </a:solidFill>
              </a:rPr>
              <a:t/>
            </a:r>
            <a:br>
              <a:rPr lang="en-GB" sz="1600" i="1" dirty="0">
                <a:solidFill>
                  <a:srgbClr val="003865"/>
                </a:solidFill>
              </a:rPr>
            </a:br>
            <a:r>
              <a:rPr lang="en-GB" sz="1400" i="1" dirty="0" smtClean="0">
                <a:solidFill>
                  <a:srgbClr val="003865"/>
                </a:solidFill>
              </a:rPr>
              <a:t>This </a:t>
            </a:r>
            <a:r>
              <a:rPr lang="en-GB" sz="1400" i="1" dirty="0">
                <a:solidFill>
                  <a:srgbClr val="003865"/>
                </a:solidFill>
              </a:rPr>
              <a:t>is only a guide and variations do occur</a:t>
            </a:r>
          </a:p>
          <a:p>
            <a:endParaRPr lang="en-GB" sz="1600" dirty="0"/>
          </a:p>
          <a:p>
            <a:endParaRPr lang="en-GB" sz="1600" dirty="0"/>
          </a:p>
          <a:p>
            <a:endParaRPr lang="en-GB" sz="1600" dirty="0"/>
          </a:p>
          <a:p>
            <a:pPr marL="0"/>
            <a:endParaRPr lang="en-US" sz="1600" dirty="0"/>
          </a:p>
        </p:txBody>
      </p:sp>
    </p:spTree>
    <p:extLst>
      <p:ext uri="{BB962C8B-B14F-4D97-AF65-F5344CB8AC3E}">
        <p14:creationId xmlns:p14="http://schemas.microsoft.com/office/powerpoint/2010/main" val="2256099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7" y="-985"/>
            <a:ext cx="9144793" cy="5145470"/>
          </a:xfrm>
          <a:prstGeom prst="rect">
            <a:avLst/>
          </a:prstGeom>
        </p:spPr>
      </p:pic>
      <p:pic>
        <p:nvPicPr>
          <p:cNvPr id="6" name="Picture 10" descr="UoG_keyline_regular_lockup.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bwMode="auto">
          <a:xfrm>
            <a:off x="564874" y="1203599"/>
            <a:ext cx="3863110" cy="3715612"/>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Title 1"/>
          <p:cNvSpPr>
            <a:spLocks noGrp="1"/>
          </p:cNvSpPr>
          <p:nvPr>
            <p:ph type="title"/>
          </p:nvPr>
        </p:nvSpPr>
        <p:spPr>
          <a:xfrm>
            <a:off x="539551" y="1203599"/>
            <a:ext cx="3528393" cy="504055"/>
          </a:xfrm>
        </p:spPr>
        <p:txBody>
          <a:bodyPr/>
          <a:lstStyle/>
          <a:p>
            <a:r>
              <a:rPr lang="en-US" sz="2400" dirty="0" smtClean="0"/>
              <a:t>Expenses</a:t>
            </a:r>
            <a:endParaRPr lang="en-US" sz="2400" dirty="0"/>
          </a:p>
        </p:txBody>
      </p:sp>
      <p:sp>
        <p:nvSpPr>
          <p:cNvPr id="12" name="Content Placeholder 2"/>
          <p:cNvSpPr>
            <a:spLocks noGrp="1"/>
          </p:cNvSpPr>
          <p:nvPr>
            <p:ph idx="1"/>
          </p:nvPr>
        </p:nvSpPr>
        <p:spPr>
          <a:xfrm>
            <a:off x="539551" y="1851671"/>
            <a:ext cx="3888433" cy="3096343"/>
          </a:xfrm>
        </p:spPr>
        <p:txBody>
          <a:bodyPr/>
          <a:lstStyle/>
          <a:p>
            <a:pPr marL="0"/>
            <a:r>
              <a:rPr lang="en-US" sz="1600" b="1" dirty="0" smtClean="0">
                <a:solidFill>
                  <a:schemeClr val="tx2"/>
                </a:solidFill>
              </a:rPr>
              <a:t>Living expenses per month (approx):</a:t>
            </a:r>
            <a:br>
              <a:rPr lang="en-US" sz="1600" b="1" dirty="0" smtClean="0">
                <a:solidFill>
                  <a:schemeClr val="tx2"/>
                </a:solidFill>
              </a:rPr>
            </a:br>
            <a:endParaRPr lang="en-US" sz="1600" b="1" dirty="0">
              <a:solidFill>
                <a:schemeClr val="tx2"/>
              </a:solidFill>
            </a:endParaRPr>
          </a:p>
          <a:p>
            <a:pPr marL="0">
              <a:buFont typeface="Arial" panose="020B0604020202020204" pitchFamily="34" charset="0"/>
              <a:buChar char="•"/>
            </a:pPr>
            <a:r>
              <a:rPr lang="en-US" sz="1600" dirty="0" smtClean="0">
                <a:solidFill>
                  <a:schemeClr val="tx2"/>
                </a:solidFill>
              </a:rPr>
              <a:t>Accommodation: £470 </a:t>
            </a:r>
            <a:endParaRPr lang="en-US" sz="1600" dirty="0">
              <a:solidFill>
                <a:schemeClr val="tx2"/>
              </a:solidFill>
            </a:endParaRPr>
          </a:p>
          <a:p>
            <a:pPr marL="0">
              <a:buFont typeface="Arial" panose="020B0604020202020204" pitchFamily="34" charset="0"/>
              <a:buChar char="•"/>
            </a:pPr>
            <a:r>
              <a:rPr lang="en-US" sz="1600" dirty="0" smtClean="0">
                <a:solidFill>
                  <a:schemeClr val="tx2"/>
                </a:solidFill>
              </a:rPr>
              <a:t>Food: £180 </a:t>
            </a:r>
            <a:endParaRPr lang="en-US" sz="1600" dirty="0">
              <a:solidFill>
                <a:schemeClr val="tx2"/>
              </a:solidFill>
            </a:endParaRPr>
          </a:p>
          <a:p>
            <a:pPr marL="0">
              <a:buFont typeface="Arial" panose="020B0604020202020204" pitchFamily="34" charset="0"/>
              <a:buChar char="•"/>
            </a:pPr>
            <a:r>
              <a:rPr lang="en-US" sz="1600" dirty="0" smtClean="0">
                <a:solidFill>
                  <a:schemeClr val="tx2"/>
                </a:solidFill>
              </a:rPr>
              <a:t>Clothes: £70</a:t>
            </a:r>
          </a:p>
          <a:p>
            <a:pPr marL="0">
              <a:buFont typeface="Arial" panose="020B0604020202020204" pitchFamily="34" charset="0"/>
              <a:buChar char="•"/>
            </a:pPr>
            <a:r>
              <a:rPr lang="en-US" sz="1600" dirty="0" smtClean="0">
                <a:solidFill>
                  <a:schemeClr val="tx2"/>
                </a:solidFill>
              </a:rPr>
              <a:t>Travel: £40</a:t>
            </a:r>
          </a:p>
          <a:p>
            <a:pPr marL="0">
              <a:buFont typeface="Arial" panose="020B0604020202020204" pitchFamily="34" charset="0"/>
              <a:buChar char="•"/>
            </a:pPr>
            <a:r>
              <a:rPr lang="en-US" sz="1600" dirty="0" smtClean="0">
                <a:solidFill>
                  <a:schemeClr val="tx2"/>
                </a:solidFill>
              </a:rPr>
              <a:t>Miscellaneous: £30</a:t>
            </a:r>
          </a:p>
          <a:p>
            <a:pPr marL="0">
              <a:buFont typeface="Arial" panose="020B0604020202020204" pitchFamily="34" charset="0"/>
              <a:buChar char="•"/>
            </a:pPr>
            <a:r>
              <a:rPr lang="en-US" sz="1600" dirty="0" smtClean="0">
                <a:solidFill>
                  <a:schemeClr val="tx2"/>
                </a:solidFill>
              </a:rPr>
              <a:t>Phone/internet: £40</a:t>
            </a:r>
          </a:p>
          <a:p>
            <a:pPr marL="0">
              <a:buFont typeface="Arial" panose="020B0604020202020204" pitchFamily="34" charset="0"/>
              <a:buChar char="•"/>
            </a:pPr>
            <a:r>
              <a:rPr lang="en-US" sz="1600" dirty="0" smtClean="0">
                <a:solidFill>
                  <a:schemeClr val="tx2"/>
                </a:solidFill>
              </a:rPr>
              <a:t>Entertainment: £120 </a:t>
            </a:r>
            <a:endParaRPr lang="en-US" sz="1600" dirty="0">
              <a:solidFill>
                <a:schemeClr val="tx2"/>
              </a:solidFill>
            </a:endParaRPr>
          </a:p>
          <a:p>
            <a:pPr marL="0">
              <a:buFont typeface="Arial" panose="020B0604020202020204" pitchFamily="34" charset="0"/>
              <a:buChar char="•"/>
            </a:pPr>
            <a:r>
              <a:rPr lang="en-US" sz="1600" b="1" dirty="0" smtClean="0">
                <a:solidFill>
                  <a:schemeClr val="tx2"/>
                </a:solidFill>
              </a:rPr>
              <a:t>Monthly Total: £950</a:t>
            </a:r>
          </a:p>
        </p:txBody>
      </p:sp>
    </p:spTree>
    <p:extLst>
      <p:ext uri="{BB962C8B-B14F-4D97-AF65-F5344CB8AC3E}">
        <p14:creationId xmlns:p14="http://schemas.microsoft.com/office/powerpoint/2010/main" val="1454388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10" descr="UoG_keyline_regular_lockup.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bwMode="auto">
          <a:xfrm>
            <a:off x="564874" y="1203599"/>
            <a:ext cx="3719094" cy="3715612"/>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Title 1"/>
          <p:cNvSpPr>
            <a:spLocks noGrp="1"/>
          </p:cNvSpPr>
          <p:nvPr>
            <p:ph type="title"/>
          </p:nvPr>
        </p:nvSpPr>
        <p:spPr>
          <a:xfrm>
            <a:off x="539551" y="1203599"/>
            <a:ext cx="3744417" cy="504055"/>
          </a:xfrm>
        </p:spPr>
        <p:txBody>
          <a:bodyPr/>
          <a:lstStyle/>
          <a:p>
            <a:r>
              <a:rPr lang="en-US" sz="2400" dirty="0" smtClean="0"/>
              <a:t>Student Life</a:t>
            </a:r>
            <a:endParaRPr lang="en-US" sz="2400" dirty="0"/>
          </a:p>
        </p:txBody>
      </p:sp>
      <p:sp>
        <p:nvSpPr>
          <p:cNvPr id="12" name="Content Placeholder 2"/>
          <p:cNvSpPr>
            <a:spLocks noGrp="1"/>
          </p:cNvSpPr>
          <p:nvPr>
            <p:ph idx="1"/>
          </p:nvPr>
        </p:nvSpPr>
        <p:spPr>
          <a:xfrm>
            <a:off x="539551" y="1851671"/>
            <a:ext cx="3744417" cy="3096343"/>
          </a:xfrm>
        </p:spPr>
        <p:txBody>
          <a:bodyPr/>
          <a:lstStyle/>
          <a:p>
            <a:pPr marL="285750" indent="-285750">
              <a:buFont typeface="Arial" panose="020B0604020202020204" pitchFamily="34" charset="0"/>
              <a:buChar char="•"/>
            </a:pPr>
            <a:r>
              <a:rPr lang="en-US" sz="1600" dirty="0" smtClean="0"/>
              <a:t>Two student unions: Glasgow University Union and Queen Margaret Union</a:t>
            </a:r>
          </a:p>
          <a:p>
            <a:pPr marL="0" indent="0"/>
            <a:endParaRPr lang="en-US" sz="1600" dirty="0" smtClean="0"/>
          </a:p>
          <a:p>
            <a:pPr marL="285750" indent="-285750">
              <a:buFont typeface="Arial" panose="020B0604020202020204" pitchFamily="34" charset="0"/>
              <a:buChar char="•"/>
            </a:pPr>
            <a:r>
              <a:rPr lang="en-US" sz="1600" dirty="0" smtClean="0"/>
              <a:t>250+ clubs and societies</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Glasgow’s own student newspaper and radio station</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Student Representative Council</a:t>
            </a:r>
            <a:endParaRPr lang="en-US" sz="1600" dirty="0"/>
          </a:p>
        </p:txBody>
      </p:sp>
    </p:spTree>
    <p:extLst>
      <p:ext uri="{BB962C8B-B14F-4D97-AF65-F5344CB8AC3E}">
        <p14:creationId xmlns:p14="http://schemas.microsoft.com/office/powerpoint/2010/main" val="621434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2154" b="3438"/>
          <a:stretch/>
        </p:blipFill>
        <p:spPr>
          <a:xfrm>
            <a:off x="0" y="-1"/>
            <a:ext cx="9163127" cy="5143501"/>
          </a:xfrm>
          <a:prstGeom prst="rect">
            <a:avLst/>
          </a:prstGeom>
        </p:spPr>
      </p:pic>
      <p:pic>
        <p:nvPicPr>
          <p:cNvPr id="6" name="Picture 10" descr="UoG_keyline_regular_lockup.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bwMode="auto">
          <a:xfrm>
            <a:off x="564874" y="1203599"/>
            <a:ext cx="4223150" cy="3715612"/>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Title 1"/>
          <p:cNvSpPr>
            <a:spLocks noGrp="1"/>
          </p:cNvSpPr>
          <p:nvPr>
            <p:ph type="title"/>
          </p:nvPr>
        </p:nvSpPr>
        <p:spPr>
          <a:xfrm>
            <a:off x="539551" y="1203599"/>
            <a:ext cx="3528393" cy="504055"/>
          </a:xfrm>
        </p:spPr>
        <p:txBody>
          <a:bodyPr/>
          <a:lstStyle/>
          <a:p>
            <a:r>
              <a:rPr lang="en-US" sz="2400" dirty="0" smtClean="0"/>
              <a:t>Student Life</a:t>
            </a:r>
            <a:endParaRPr lang="en-US" sz="2400" dirty="0"/>
          </a:p>
        </p:txBody>
      </p:sp>
      <p:sp>
        <p:nvSpPr>
          <p:cNvPr id="12" name="Content Placeholder 2"/>
          <p:cNvSpPr>
            <a:spLocks noGrp="1"/>
          </p:cNvSpPr>
          <p:nvPr>
            <p:ph idx="1"/>
          </p:nvPr>
        </p:nvSpPr>
        <p:spPr>
          <a:xfrm>
            <a:off x="539551" y="1779662"/>
            <a:ext cx="2232249" cy="3096343"/>
          </a:xfrm>
        </p:spPr>
        <p:txBody>
          <a:bodyPr/>
          <a:lstStyle/>
          <a:p>
            <a:pPr marL="285750" indent="-285750">
              <a:buFont typeface="Arial" pitchFamily="34" charset="0"/>
              <a:buChar char="•"/>
              <a:defRPr/>
            </a:pPr>
            <a:r>
              <a:rPr lang="en-US" sz="1400" dirty="0" smtClean="0"/>
              <a:t>Academic </a:t>
            </a:r>
            <a:r>
              <a:rPr lang="en-US" sz="1400" dirty="0"/>
              <a:t>Advisor</a:t>
            </a:r>
          </a:p>
          <a:p>
            <a:pPr marL="285750" indent="-285750">
              <a:buFont typeface="Arial" pitchFamily="34" charset="0"/>
              <a:buChar char="•"/>
              <a:defRPr/>
            </a:pPr>
            <a:r>
              <a:rPr lang="en-US" sz="1400" dirty="0"/>
              <a:t>Ask a Student </a:t>
            </a:r>
            <a:endParaRPr lang="en-US" sz="1400" dirty="0" smtClean="0"/>
          </a:p>
          <a:p>
            <a:pPr marL="285750" indent="-285750">
              <a:buFont typeface="Arial" pitchFamily="34" charset="0"/>
              <a:buChar char="•"/>
              <a:defRPr/>
            </a:pPr>
            <a:r>
              <a:rPr lang="en-US" sz="1400" dirty="0" smtClean="0"/>
              <a:t>Barclay </a:t>
            </a:r>
            <a:r>
              <a:rPr lang="en-US" sz="1400" dirty="0"/>
              <a:t>Medical Centre</a:t>
            </a:r>
          </a:p>
          <a:p>
            <a:pPr marL="285750" indent="-285750">
              <a:buFont typeface="Arial" pitchFamily="34" charset="0"/>
              <a:buChar char="•"/>
              <a:defRPr/>
            </a:pPr>
            <a:r>
              <a:rPr lang="en-US" sz="1400" dirty="0"/>
              <a:t>Careers Service</a:t>
            </a:r>
          </a:p>
          <a:p>
            <a:pPr marL="285750" indent="-285750">
              <a:buFont typeface="Arial" pitchFamily="34" charset="0"/>
              <a:buChar char="•"/>
              <a:defRPr/>
            </a:pPr>
            <a:r>
              <a:rPr lang="en-US" sz="1400" dirty="0"/>
              <a:t>Chaplaincy for all faiths</a:t>
            </a:r>
          </a:p>
          <a:p>
            <a:pPr marL="285750" indent="-285750">
              <a:buFont typeface="Arial" pitchFamily="34" charset="0"/>
              <a:buChar char="•"/>
              <a:defRPr/>
            </a:pPr>
            <a:r>
              <a:rPr lang="en-US" sz="1400" dirty="0"/>
              <a:t>Disability Service</a:t>
            </a:r>
          </a:p>
          <a:p>
            <a:pPr marL="285750" indent="-285750">
              <a:buFont typeface="Arial" pitchFamily="34" charset="0"/>
              <a:buChar char="•"/>
              <a:defRPr/>
            </a:pPr>
            <a:r>
              <a:rPr lang="en-US" sz="1400" dirty="0"/>
              <a:t>International Student Support</a:t>
            </a:r>
          </a:p>
          <a:p>
            <a:pPr marL="285750" indent="-285750">
              <a:buFont typeface="Arial" pitchFamily="34" charset="0"/>
              <a:buChar char="•"/>
              <a:defRPr/>
            </a:pPr>
            <a:endParaRPr lang="en-US" sz="1400" dirty="0"/>
          </a:p>
          <a:p>
            <a:pPr marL="0"/>
            <a:endParaRPr lang="en-US" sz="1600" dirty="0"/>
          </a:p>
        </p:txBody>
      </p:sp>
      <p:sp>
        <p:nvSpPr>
          <p:cNvPr id="4" name="TextBox 3"/>
          <p:cNvSpPr txBox="1"/>
          <p:nvPr/>
        </p:nvSpPr>
        <p:spPr>
          <a:xfrm>
            <a:off x="2483768" y="1779662"/>
            <a:ext cx="2304256" cy="2400657"/>
          </a:xfrm>
          <a:prstGeom prst="rect">
            <a:avLst/>
          </a:prstGeom>
          <a:noFill/>
        </p:spPr>
        <p:txBody>
          <a:bodyPr wrap="square" rtlCol="0">
            <a:spAutoFit/>
          </a:bodyPr>
          <a:lstStyle/>
          <a:p>
            <a:pPr marL="285750" indent="-285750">
              <a:buFont typeface="Arial" pitchFamily="34" charset="0"/>
              <a:buChar char="•"/>
              <a:defRPr/>
            </a:pPr>
            <a:r>
              <a:rPr lang="en-US" sz="1400" dirty="0"/>
              <a:t>IT Helpdesk</a:t>
            </a:r>
          </a:p>
          <a:p>
            <a:pPr marL="285750" indent="-285750">
              <a:buFont typeface="Arial" pitchFamily="34" charset="0"/>
              <a:buChar char="•"/>
              <a:defRPr/>
            </a:pPr>
            <a:r>
              <a:rPr lang="en-US" sz="1400" dirty="0"/>
              <a:t>Language </a:t>
            </a:r>
            <a:r>
              <a:rPr lang="en-US" sz="1400" dirty="0" smtClean="0"/>
              <a:t>Centre</a:t>
            </a:r>
          </a:p>
          <a:p>
            <a:pPr marL="285750" indent="-285750">
              <a:buFont typeface="Arial" pitchFamily="34" charset="0"/>
              <a:buChar char="•"/>
              <a:defRPr/>
            </a:pPr>
            <a:r>
              <a:rPr lang="en-US" sz="1400" dirty="0" smtClean="0"/>
              <a:t>Nursery</a:t>
            </a:r>
          </a:p>
          <a:p>
            <a:pPr marL="285750" indent="-285750">
              <a:buFont typeface="Arial" pitchFamily="34" charset="0"/>
              <a:buChar char="•"/>
              <a:defRPr/>
            </a:pPr>
            <a:r>
              <a:rPr lang="en-US" sz="1400" dirty="0"/>
              <a:t>Student Counselling &amp; Psychological </a:t>
            </a:r>
            <a:r>
              <a:rPr lang="en-US" sz="1400" dirty="0" smtClean="0"/>
              <a:t>Services</a:t>
            </a:r>
            <a:endParaRPr lang="en-US" sz="1400" dirty="0"/>
          </a:p>
          <a:p>
            <a:pPr marL="285750" indent="-285750">
              <a:buFont typeface="Arial" pitchFamily="34" charset="0"/>
              <a:buChar char="•"/>
              <a:defRPr/>
            </a:pPr>
            <a:r>
              <a:rPr lang="en-US" sz="1400" dirty="0" smtClean="0"/>
              <a:t>Student </a:t>
            </a:r>
            <a:r>
              <a:rPr lang="en-US" sz="1400" dirty="0"/>
              <a:t>Representative Council</a:t>
            </a:r>
          </a:p>
          <a:p>
            <a:pPr marL="285750" indent="-285750" fontAlgn="auto">
              <a:spcAft>
                <a:spcPts val="0"/>
              </a:spcAft>
              <a:buFont typeface="Arial" pitchFamily="34" charset="0"/>
              <a:buChar char="•"/>
              <a:defRPr/>
            </a:pPr>
            <a:r>
              <a:rPr lang="en-US" sz="1400" dirty="0"/>
              <a:t>Student Service Enquiry Team</a:t>
            </a:r>
          </a:p>
          <a:p>
            <a:endParaRPr lang="en-GB" dirty="0"/>
          </a:p>
        </p:txBody>
      </p:sp>
    </p:spTree>
    <p:extLst>
      <p:ext uri="{BB962C8B-B14F-4D97-AF65-F5344CB8AC3E}">
        <p14:creationId xmlns:p14="http://schemas.microsoft.com/office/powerpoint/2010/main" val="13702790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rotWithShape="1">
          <a:blip r:embed="rId3" cstate="email">
            <a:extLst>
              <a:ext uri="{28A0092B-C50C-407E-A947-70E740481C1C}">
                <a14:useLocalDpi xmlns:a14="http://schemas.microsoft.com/office/drawing/2010/main"/>
              </a:ext>
            </a:extLst>
          </a:blip>
          <a:srcRect r="237" b="15683"/>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 descr="UoG_keyline_regular_lockup.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bwMode="auto">
          <a:xfrm>
            <a:off x="564874" y="1203599"/>
            <a:ext cx="4223150" cy="3715612"/>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Title 1"/>
          <p:cNvSpPr>
            <a:spLocks noGrp="1"/>
          </p:cNvSpPr>
          <p:nvPr>
            <p:ph type="title"/>
          </p:nvPr>
        </p:nvSpPr>
        <p:spPr>
          <a:xfrm>
            <a:off x="539551" y="1203599"/>
            <a:ext cx="3744417" cy="504055"/>
          </a:xfrm>
        </p:spPr>
        <p:txBody>
          <a:bodyPr/>
          <a:lstStyle/>
          <a:p>
            <a:r>
              <a:rPr lang="en-US" sz="2400" dirty="0" smtClean="0"/>
              <a:t>Student Life: Sport</a:t>
            </a:r>
            <a:endParaRPr lang="en-US" sz="2400" dirty="0"/>
          </a:p>
        </p:txBody>
      </p:sp>
      <p:sp>
        <p:nvSpPr>
          <p:cNvPr id="12" name="Content Placeholder 2"/>
          <p:cNvSpPr>
            <a:spLocks noGrp="1"/>
          </p:cNvSpPr>
          <p:nvPr>
            <p:ph idx="1"/>
          </p:nvPr>
        </p:nvSpPr>
        <p:spPr>
          <a:xfrm>
            <a:off x="539551" y="1851671"/>
            <a:ext cx="4248473" cy="3096343"/>
          </a:xfrm>
        </p:spPr>
        <p:txBody>
          <a:bodyPr/>
          <a:lstStyle/>
          <a:p>
            <a:pPr marL="285750" indent="-285750" fontAlgn="auto">
              <a:spcAft>
                <a:spcPts val="0"/>
              </a:spcAft>
              <a:buFont typeface="Arial" panose="020B0604020202020204" pitchFamily="34" charset="0"/>
              <a:buChar char="•"/>
              <a:defRPr/>
            </a:pPr>
            <a:r>
              <a:rPr lang="en-GB" sz="1400" dirty="0">
                <a:solidFill>
                  <a:srgbClr val="003865"/>
                </a:solidFill>
              </a:rPr>
              <a:t>New £10m+ extension to sporting </a:t>
            </a:r>
            <a:r>
              <a:rPr lang="en-GB" sz="1400" dirty="0" smtClean="0">
                <a:solidFill>
                  <a:srgbClr val="003865"/>
                </a:solidFill>
              </a:rPr>
              <a:t>facilities</a:t>
            </a:r>
            <a:br>
              <a:rPr lang="en-GB" sz="1400" dirty="0" smtClean="0">
                <a:solidFill>
                  <a:srgbClr val="003865"/>
                </a:solidFill>
              </a:rPr>
            </a:br>
            <a:endParaRPr lang="en-GB" sz="1400" dirty="0">
              <a:solidFill>
                <a:srgbClr val="003865"/>
              </a:solidFill>
            </a:endParaRPr>
          </a:p>
          <a:p>
            <a:pPr marL="285750" indent="-285750" fontAlgn="auto">
              <a:spcAft>
                <a:spcPts val="0"/>
              </a:spcAft>
              <a:buFont typeface="Arial" panose="020B0604020202020204" pitchFamily="34" charset="0"/>
              <a:buChar char="•"/>
              <a:defRPr/>
            </a:pPr>
            <a:r>
              <a:rPr lang="en-GB" sz="1400" dirty="0">
                <a:solidFill>
                  <a:srgbClr val="003865"/>
                </a:solidFill>
              </a:rPr>
              <a:t>15,000 members &amp; 49 different sports </a:t>
            </a:r>
            <a:r>
              <a:rPr lang="en-GB" sz="1400" dirty="0" smtClean="0">
                <a:solidFill>
                  <a:srgbClr val="003865"/>
                </a:solidFill>
              </a:rPr>
              <a:t>clubs</a:t>
            </a:r>
            <a:br>
              <a:rPr lang="en-GB" sz="1400" dirty="0" smtClean="0">
                <a:solidFill>
                  <a:srgbClr val="003865"/>
                </a:solidFill>
              </a:rPr>
            </a:br>
            <a:endParaRPr lang="en-GB" sz="1400" dirty="0">
              <a:solidFill>
                <a:srgbClr val="003865"/>
              </a:solidFill>
            </a:endParaRPr>
          </a:p>
          <a:p>
            <a:pPr marL="285750" indent="-285750" fontAlgn="auto">
              <a:spcAft>
                <a:spcPts val="0"/>
              </a:spcAft>
              <a:buFont typeface="Arial" panose="020B0604020202020204" pitchFamily="34" charset="0"/>
              <a:buChar char="•"/>
              <a:defRPr/>
            </a:pPr>
            <a:r>
              <a:rPr lang="en-GB" sz="1400" dirty="0">
                <a:solidFill>
                  <a:srgbClr val="003865"/>
                </a:solidFill>
              </a:rPr>
              <a:t>2 </a:t>
            </a:r>
            <a:r>
              <a:rPr lang="en-GB" sz="1400" dirty="0" smtClean="0">
                <a:solidFill>
                  <a:srgbClr val="003865"/>
                </a:solidFill>
              </a:rPr>
              <a:t>purpose-built </a:t>
            </a:r>
            <a:r>
              <a:rPr lang="en-GB" sz="1400" dirty="0">
                <a:solidFill>
                  <a:srgbClr val="003865"/>
                </a:solidFill>
              </a:rPr>
              <a:t>facilities open 7 days a </a:t>
            </a:r>
            <a:r>
              <a:rPr lang="en-GB" sz="1400" dirty="0" smtClean="0">
                <a:solidFill>
                  <a:srgbClr val="003865"/>
                </a:solidFill>
              </a:rPr>
              <a:t>week</a:t>
            </a:r>
            <a:br>
              <a:rPr lang="en-GB" sz="1400" dirty="0" smtClean="0">
                <a:solidFill>
                  <a:srgbClr val="003865"/>
                </a:solidFill>
              </a:rPr>
            </a:br>
            <a:endParaRPr lang="en-GB" sz="1400" dirty="0">
              <a:solidFill>
                <a:srgbClr val="003865"/>
              </a:solidFill>
            </a:endParaRPr>
          </a:p>
          <a:p>
            <a:pPr marL="285750" indent="-285750" fontAlgn="auto">
              <a:spcAft>
                <a:spcPts val="0"/>
              </a:spcAft>
              <a:buFont typeface="Arial" panose="020B0604020202020204" pitchFamily="34" charset="0"/>
              <a:buChar char="•"/>
              <a:defRPr/>
            </a:pPr>
            <a:r>
              <a:rPr lang="en-GB" sz="1400" dirty="0">
                <a:solidFill>
                  <a:srgbClr val="003865"/>
                </a:solidFill>
              </a:rPr>
              <a:t>6-lane 25 metre heated pool; sauna &amp; steam room; fitness suite; squash courts; six grass &amp; 2 all-weather pitches; cricket oval &amp;</a:t>
            </a:r>
            <a:r>
              <a:rPr lang="en-GB" sz="1400" dirty="0" smtClean="0">
                <a:solidFill>
                  <a:srgbClr val="003865"/>
                </a:solidFill>
              </a:rPr>
              <a:t> </a:t>
            </a:r>
            <a:r>
              <a:rPr lang="en-GB" sz="1400" dirty="0">
                <a:solidFill>
                  <a:srgbClr val="003865"/>
                </a:solidFill>
              </a:rPr>
              <a:t>tennis </a:t>
            </a:r>
            <a:r>
              <a:rPr lang="en-GB" sz="1400" dirty="0" smtClean="0">
                <a:solidFill>
                  <a:srgbClr val="003865"/>
                </a:solidFill>
              </a:rPr>
              <a:t>courts</a:t>
            </a:r>
            <a:br>
              <a:rPr lang="en-GB" sz="1400" dirty="0" smtClean="0">
                <a:solidFill>
                  <a:srgbClr val="003865"/>
                </a:solidFill>
              </a:rPr>
            </a:br>
            <a:endParaRPr lang="en-GB" sz="1400" dirty="0">
              <a:solidFill>
                <a:srgbClr val="003865"/>
              </a:solidFill>
            </a:endParaRPr>
          </a:p>
          <a:p>
            <a:pPr marL="285750" indent="-285750" fontAlgn="auto">
              <a:spcAft>
                <a:spcPts val="0"/>
              </a:spcAft>
              <a:buFont typeface="Arial" panose="020B0604020202020204" pitchFamily="34" charset="0"/>
              <a:buChar char="•"/>
              <a:defRPr/>
            </a:pPr>
            <a:r>
              <a:rPr lang="en-GB" sz="1400" dirty="0">
                <a:solidFill>
                  <a:srgbClr val="003865"/>
                </a:solidFill>
              </a:rPr>
              <a:t>Cross-country, mountain climbing, cycling, surfing, snowboarding &amp; more!</a:t>
            </a:r>
          </a:p>
          <a:p>
            <a:pPr marL="0"/>
            <a:endParaRPr lang="en-US" sz="1600" dirty="0"/>
          </a:p>
        </p:txBody>
      </p:sp>
    </p:spTree>
    <p:extLst>
      <p:ext uri="{BB962C8B-B14F-4D97-AF65-F5344CB8AC3E}">
        <p14:creationId xmlns:p14="http://schemas.microsoft.com/office/powerpoint/2010/main" val="1332322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0395" b="5093"/>
          <a:stretch/>
        </p:blipFill>
        <p:spPr>
          <a:xfrm>
            <a:off x="0" y="0"/>
            <a:ext cx="9144000" cy="5143500"/>
          </a:xfrm>
          <a:prstGeom prst="rect">
            <a:avLst/>
          </a:prstGeom>
        </p:spPr>
      </p:pic>
      <p:pic>
        <p:nvPicPr>
          <p:cNvPr id="8" name="Picture 10" descr="UoG_keyline_regular_lockup.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bwMode="auto">
          <a:xfrm>
            <a:off x="564874" y="1203599"/>
            <a:ext cx="4943230" cy="3715612"/>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Title 1"/>
          <p:cNvSpPr>
            <a:spLocks noGrp="1"/>
          </p:cNvSpPr>
          <p:nvPr>
            <p:ph type="title"/>
          </p:nvPr>
        </p:nvSpPr>
        <p:spPr>
          <a:xfrm>
            <a:off x="539551" y="1203599"/>
            <a:ext cx="4752529" cy="504055"/>
          </a:xfrm>
        </p:spPr>
        <p:txBody>
          <a:bodyPr/>
          <a:lstStyle/>
          <a:p>
            <a:r>
              <a:rPr lang="en-US" sz="2400" dirty="0" smtClean="0"/>
              <a:t>International Student Support</a:t>
            </a:r>
            <a:endParaRPr lang="en-US" sz="2400" dirty="0"/>
          </a:p>
        </p:txBody>
      </p:sp>
      <p:sp>
        <p:nvSpPr>
          <p:cNvPr id="13" name="Content Placeholder 2"/>
          <p:cNvSpPr>
            <a:spLocks noGrp="1"/>
          </p:cNvSpPr>
          <p:nvPr>
            <p:ph idx="1"/>
          </p:nvPr>
        </p:nvSpPr>
        <p:spPr>
          <a:xfrm>
            <a:off x="564874" y="1655652"/>
            <a:ext cx="4896545" cy="3240359"/>
          </a:xfrm>
        </p:spPr>
        <p:txBody>
          <a:bodyPr/>
          <a:lstStyle/>
          <a:p>
            <a:pPr marL="0" indent="0"/>
            <a:r>
              <a:rPr lang="en-US" sz="1600" dirty="0" smtClean="0"/>
              <a:t>International Orientation </a:t>
            </a:r>
            <a:r>
              <a:rPr lang="en-US" sz="1600" dirty="0"/>
              <a:t>P</a:t>
            </a:r>
            <a:r>
              <a:rPr lang="en-US" sz="1600" dirty="0" smtClean="0"/>
              <a:t>rogramme provides </a:t>
            </a:r>
            <a:r>
              <a:rPr lang="en-US" sz="1600" dirty="0"/>
              <a:t>information on</a:t>
            </a:r>
            <a:r>
              <a:rPr lang="en-US" sz="1600" dirty="0" smtClean="0"/>
              <a:t>:</a:t>
            </a:r>
            <a:endParaRPr lang="en-US" sz="1600" dirty="0"/>
          </a:p>
          <a:p>
            <a:pPr marL="285750" indent="-285750">
              <a:buFont typeface="Arial" panose="020B0604020202020204" pitchFamily="34" charset="0"/>
              <a:buChar char="•"/>
            </a:pPr>
            <a:r>
              <a:rPr lang="en-US" sz="1600" dirty="0" smtClean="0"/>
              <a:t>Working in the UK</a:t>
            </a:r>
            <a:endParaRPr lang="en-US" sz="1600" dirty="0"/>
          </a:p>
          <a:p>
            <a:pPr marL="285750" indent="-285750">
              <a:buFont typeface="Arial" panose="020B0604020202020204" pitchFamily="34" charset="0"/>
              <a:buChar char="•"/>
            </a:pPr>
            <a:r>
              <a:rPr lang="en-US" sz="1600" dirty="0"/>
              <a:t>Finance</a:t>
            </a:r>
          </a:p>
          <a:p>
            <a:pPr marL="285750" indent="-285750">
              <a:buFont typeface="Arial" panose="020B0604020202020204" pitchFamily="34" charset="0"/>
              <a:buChar char="•"/>
            </a:pPr>
            <a:r>
              <a:rPr lang="en-US" sz="1600" dirty="0"/>
              <a:t>General welfare</a:t>
            </a:r>
          </a:p>
          <a:p>
            <a:pPr marL="285750" indent="-285750">
              <a:buFont typeface="Arial" panose="020B0604020202020204" pitchFamily="34" charset="0"/>
              <a:buChar char="•"/>
            </a:pPr>
            <a:r>
              <a:rPr lang="en-US" sz="1600" dirty="0"/>
              <a:t>Health</a:t>
            </a:r>
          </a:p>
          <a:p>
            <a:pPr marL="285750" indent="-285750">
              <a:buFont typeface="Arial" panose="020B0604020202020204" pitchFamily="34" charset="0"/>
              <a:buChar char="•"/>
            </a:pPr>
            <a:r>
              <a:rPr lang="en-US" sz="1600" dirty="0"/>
              <a:t>Immigration</a:t>
            </a:r>
          </a:p>
          <a:p>
            <a:pPr marL="285750" indent="-285750">
              <a:buFont typeface="Arial" panose="020B0604020202020204" pitchFamily="34" charset="0"/>
              <a:buChar char="•"/>
            </a:pPr>
            <a:r>
              <a:rPr lang="en-US" sz="1600" dirty="0"/>
              <a:t>Opportunities to socialise and visit the local area</a:t>
            </a:r>
          </a:p>
          <a:p>
            <a:pPr marL="0" indent="0"/>
            <a:r>
              <a:rPr lang="en-US" sz="1600" dirty="0" smtClean="0"/>
              <a:t/>
            </a:r>
            <a:br>
              <a:rPr lang="en-US" sz="1600" dirty="0" smtClean="0"/>
            </a:br>
            <a:r>
              <a:rPr lang="en-US" sz="1600" i="1" dirty="0" smtClean="0"/>
              <a:t>Glasgow </a:t>
            </a:r>
            <a:r>
              <a:rPr lang="en-US" sz="1600" i="1" dirty="0"/>
              <a:t>International Airport </a:t>
            </a:r>
            <a:r>
              <a:rPr lang="en-US" sz="1600" i="1" dirty="0" smtClean="0"/>
              <a:t>pickup </a:t>
            </a:r>
            <a:r>
              <a:rPr lang="en-US" sz="1600" i="1" dirty="0"/>
              <a:t>available in </a:t>
            </a:r>
            <a:r>
              <a:rPr lang="en-US" sz="1600" i="1" dirty="0" smtClean="0"/>
              <a:t>September</a:t>
            </a:r>
            <a:endParaRPr lang="en-US" sz="1600" dirty="0"/>
          </a:p>
        </p:txBody>
      </p:sp>
    </p:spTree>
    <p:extLst>
      <p:ext uri="{BB962C8B-B14F-4D97-AF65-F5344CB8AC3E}">
        <p14:creationId xmlns:p14="http://schemas.microsoft.com/office/powerpoint/2010/main" val="9563041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432966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pic>
        <p:nvPicPr>
          <p:cNvPr id="6" name="Picture 10" descr="UoG_keyline_regular_lockup.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bwMode="auto">
          <a:xfrm>
            <a:off x="564874" y="1203599"/>
            <a:ext cx="4655198" cy="3715612"/>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Title 1"/>
          <p:cNvSpPr>
            <a:spLocks noGrp="1"/>
          </p:cNvSpPr>
          <p:nvPr>
            <p:ph type="title"/>
          </p:nvPr>
        </p:nvSpPr>
        <p:spPr>
          <a:xfrm>
            <a:off x="539551" y="1203599"/>
            <a:ext cx="3600401" cy="504055"/>
          </a:xfrm>
        </p:spPr>
        <p:txBody>
          <a:bodyPr/>
          <a:lstStyle/>
          <a:p>
            <a:r>
              <a:rPr lang="en-US" sz="2400" dirty="0" smtClean="0"/>
              <a:t>Accommodation</a:t>
            </a:r>
            <a:endParaRPr lang="en-US" sz="2400" dirty="0"/>
          </a:p>
        </p:txBody>
      </p:sp>
      <p:sp>
        <p:nvSpPr>
          <p:cNvPr id="12" name="Content Placeholder 2"/>
          <p:cNvSpPr>
            <a:spLocks noGrp="1"/>
          </p:cNvSpPr>
          <p:nvPr>
            <p:ph idx="1"/>
          </p:nvPr>
        </p:nvSpPr>
        <p:spPr>
          <a:xfrm>
            <a:off x="539551" y="1851671"/>
            <a:ext cx="4608513" cy="3096343"/>
          </a:xfrm>
        </p:spPr>
        <p:txBody>
          <a:bodyPr/>
          <a:lstStyle/>
          <a:p>
            <a:pPr marL="285750" indent="-285750">
              <a:buFont typeface="Arial" panose="020B0604020202020204" pitchFamily="34" charset="0"/>
              <a:buChar char="•"/>
            </a:pPr>
            <a:r>
              <a:rPr lang="en-US" sz="1600" dirty="0"/>
              <a:t>Guaranteed accommodation (application deadline end of August</a:t>
            </a:r>
            <a:r>
              <a:rPr lang="en-US" sz="1600" dirty="0" smtClean="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6 undergraduate student residences </a:t>
            </a:r>
            <a:r>
              <a:rPr lang="en-US" sz="1600" dirty="0" smtClean="0"/>
              <a:t>and </a:t>
            </a:r>
            <a:br>
              <a:rPr lang="en-US" sz="1600" dirty="0" smtClean="0"/>
            </a:br>
            <a:r>
              <a:rPr lang="en-US" sz="1600" dirty="0" smtClean="0"/>
              <a:t>6 </a:t>
            </a:r>
            <a:r>
              <a:rPr lang="en-US" sz="1600" dirty="0"/>
              <a:t>postgraduate student residences </a:t>
            </a:r>
            <a:endParaRPr lang="en-US" sz="1600" dirty="0" smtClean="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W</a:t>
            </a:r>
            <a:r>
              <a:rPr lang="en-US" sz="1600" dirty="0" smtClean="0"/>
              <a:t>alking </a:t>
            </a:r>
            <a:r>
              <a:rPr lang="en-US" sz="1600" dirty="0"/>
              <a:t>distance </a:t>
            </a:r>
            <a:r>
              <a:rPr lang="en-US" sz="1600" dirty="0" smtClean="0"/>
              <a:t>to </a:t>
            </a:r>
            <a:r>
              <a:rPr lang="en-US" sz="1600" smtClean="0"/>
              <a:t>main campus</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err="1" smtClean="0"/>
              <a:t>Wifi</a:t>
            </a:r>
            <a:r>
              <a:rPr lang="en-US" sz="1600" dirty="0" smtClean="0"/>
              <a:t> included</a:t>
            </a:r>
            <a:endParaRPr lang="en-US" sz="1600" dirty="0"/>
          </a:p>
          <a:p>
            <a:pPr marL="0"/>
            <a:endParaRPr lang="en-US" sz="1600" dirty="0"/>
          </a:p>
        </p:txBody>
      </p:sp>
    </p:spTree>
    <p:extLst>
      <p:ext uri="{BB962C8B-B14F-4D97-AF65-F5344CB8AC3E}">
        <p14:creationId xmlns:p14="http://schemas.microsoft.com/office/powerpoint/2010/main" val="1421004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8621" b="6851"/>
          <a:stretch/>
        </p:blipFill>
        <p:spPr>
          <a:xfrm>
            <a:off x="1" y="0"/>
            <a:ext cx="9144000" cy="5143500"/>
          </a:xfrm>
          <a:prstGeom prst="rect">
            <a:avLst/>
          </a:prstGeom>
        </p:spPr>
      </p:pic>
      <p:pic>
        <p:nvPicPr>
          <p:cNvPr id="6" name="Picture 10" descr="UoG_keyline_regular_lockup.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bwMode="auto">
          <a:xfrm>
            <a:off x="564874" y="1203599"/>
            <a:ext cx="4439174" cy="3715612"/>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Title 1"/>
          <p:cNvSpPr>
            <a:spLocks noGrp="1"/>
          </p:cNvSpPr>
          <p:nvPr>
            <p:ph type="title"/>
          </p:nvPr>
        </p:nvSpPr>
        <p:spPr>
          <a:xfrm>
            <a:off x="539551" y="1203599"/>
            <a:ext cx="3744417" cy="504055"/>
          </a:xfrm>
        </p:spPr>
        <p:txBody>
          <a:bodyPr/>
          <a:lstStyle/>
          <a:p>
            <a:r>
              <a:rPr lang="en-US" sz="2400" dirty="0" smtClean="0"/>
              <a:t>Campus Development</a:t>
            </a:r>
            <a:endParaRPr lang="en-US" sz="2400" dirty="0"/>
          </a:p>
        </p:txBody>
      </p:sp>
      <p:sp>
        <p:nvSpPr>
          <p:cNvPr id="12" name="Content Placeholder 2"/>
          <p:cNvSpPr>
            <a:spLocks noGrp="1"/>
          </p:cNvSpPr>
          <p:nvPr>
            <p:ph idx="1"/>
          </p:nvPr>
        </p:nvSpPr>
        <p:spPr>
          <a:xfrm>
            <a:off x="539550" y="1779662"/>
            <a:ext cx="4464498" cy="3096343"/>
          </a:xfrm>
        </p:spPr>
        <p:txBody>
          <a:bodyPr/>
          <a:lstStyle/>
          <a:p>
            <a:r>
              <a:rPr lang="en-US" sz="1400" b="1" dirty="0"/>
              <a:t>Western Infirmary Expansion</a:t>
            </a:r>
            <a:r>
              <a:rPr lang="en-US" sz="1400" b="1" dirty="0" smtClean="0"/>
              <a:t>:</a:t>
            </a:r>
            <a:endParaRPr lang="en-US" sz="1400" dirty="0"/>
          </a:p>
          <a:p>
            <a:pPr marL="285750" indent="-285750">
              <a:buFont typeface="Arial" panose="020B0604020202020204" pitchFamily="34" charset="0"/>
              <a:buChar char="•"/>
            </a:pPr>
            <a:r>
              <a:rPr lang="en-US" sz="1400" dirty="0" smtClean="0"/>
              <a:t>14 </a:t>
            </a:r>
            <a:r>
              <a:rPr lang="en-US" sz="1400" dirty="0"/>
              <a:t>acre Western Infirmary site</a:t>
            </a:r>
          </a:p>
          <a:p>
            <a:pPr marL="285750" indent="-285750">
              <a:buFont typeface="Arial" panose="020B0604020202020204" pitchFamily="34" charset="0"/>
              <a:buChar char="•"/>
            </a:pPr>
            <a:r>
              <a:rPr lang="en-US" sz="1400" dirty="0" smtClean="0"/>
              <a:t>£1bn development </a:t>
            </a:r>
            <a:r>
              <a:rPr lang="en-US" sz="1400" dirty="0"/>
              <a:t>plan</a:t>
            </a:r>
          </a:p>
          <a:p>
            <a:pPr marL="285750" indent="-285750">
              <a:buFont typeface="Arial" panose="020B0604020202020204" pitchFamily="34" charset="0"/>
              <a:buChar char="•"/>
            </a:pPr>
            <a:r>
              <a:rPr lang="en-US" sz="1400" dirty="0"/>
              <a:t>N</a:t>
            </a:r>
            <a:r>
              <a:rPr lang="en-US" sz="1400" dirty="0" smtClean="0"/>
              <a:t>ew </a:t>
            </a:r>
            <a:r>
              <a:rPr lang="en-US" sz="1400" dirty="0"/>
              <a:t>buildings and improve </a:t>
            </a:r>
            <a:r>
              <a:rPr lang="en-US" sz="1400" dirty="0" smtClean="0"/>
              <a:t>historic </a:t>
            </a:r>
            <a:r>
              <a:rPr lang="en-US" sz="1400" dirty="0"/>
              <a:t>buildings</a:t>
            </a:r>
          </a:p>
          <a:p>
            <a:pPr marL="285750" indent="-285750">
              <a:buFont typeface="Arial" panose="020B0604020202020204" pitchFamily="34" charset="0"/>
              <a:buChar char="•"/>
            </a:pPr>
            <a:r>
              <a:rPr lang="en-US" sz="1400" dirty="0"/>
              <a:t>New learning and teaching hub</a:t>
            </a:r>
          </a:p>
          <a:p>
            <a:pPr marL="285750" indent="-285750">
              <a:buFont typeface="Arial" panose="020B0604020202020204" pitchFamily="34" charset="0"/>
              <a:buChar char="•"/>
            </a:pPr>
            <a:r>
              <a:rPr lang="en-US" sz="1400" dirty="0"/>
              <a:t>Investing in infrastructure</a:t>
            </a:r>
          </a:p>
          <a:p>
            <a:pPr marL="0"/>
            <a:r>
              <a:rPr lang="en-US" sz="1400" b="1" dirty="0" smtClean="0"/>
              <a:t/>
            </a:r>
            <a:br>
              <a:rPr lang="en-US" sz="1400" b="1" dirty="0" smtClean="0"/>
            </a:br>
            <a:r>
              <a:rPr lang="en-US" sz="1400" b="1" dirty="0" smtClean="0"/>
              <a:t>Further Developments:</a:t>
            </a:r>
          </a:p>
          <a:p>
            <a:pPr marL="0">
              <a:buFont typeface="Arial" panose="020B0604020202020204" pitchFamily="34" charset="0"/>
              <a:buChar char="•"/>
            </a:pPr>
            <a:r>
              <a:rPr lang="en-US" sz="1400" dirty="0" smtClean="0"/>
              <a:t>Kelvin Hall – first phase opened September 2016</a:t>
            </a:r>
          </a:p>
          <a:p>
            <a:pPr marL="0">
              <a:buFont typeface="Arial" panose="020B0604020202020204" pitchFamily="34" charset="0"/>
              <a:buChar char="•"/>
            </a:pPr>
            <a:r>
              <a:rPr lang="en-US" sz="1400" dirty="0" smtClean="0"/>
              <a:t>The Queen Elizabeth University Hospital </a:t>
            </a:r>
            <a:endParaRPr lang="en-US" sz="1400" dirty="0"/>
          </a:p>
          <a:p>
            <a:pPr marL="0">
              <a:buFont typeface="Arial" panose="020B0604020202020204" pitchFamily="34" charset="0"/>
              <a:buChar char="•"/>
            </a:pPr>
            <a:r>
              <a:rPr lang="en-US" sz="1400" dirty="0" smtClean="0"/>
              <a:t>Research and Innovation Hub</a:t>
            </a:r>
          </a:p>
        </p:txBody>
      </p:sp>
    </p:spTree>
    <p:extLst>
      <p:ext uri="{BB962C8B-B14F-4D97-AF65-F5344CB8AC3E}">
        <p14:creationId xmlns:p14="http://schemas.microsoft.com/office/powerpoint/2010/main" val="27780131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7" y="-985"/>
            <a:ext cx="9144793" cy="5145470"/>
          </a:xfrm>
          <a:prstGeom prst="rect">
            <a:avLst/>
          </a:prstGeom>
        </p:spPr>
      </p:pic>
      <p:pic>
        <p:nvPicPr>
          <p:cNvPr id="6" name="Picture 10" descr="UoG_keyline_regular_lockup.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bwMode="auto">
          <a:xfrm>
            <a:off x="564874" y="1203599"/>
            <a:ext cx="4871222" cy="3715612"/>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Title 1"/>
          <p:cNvSpPr>
            <a:spLocks noGrp="1"/>
          </p:cNvSpPr>
          <p:nvPr>
            <p:ph type="title"/>
          </p:nvPr>
        </p:nvSpPr>
        <p:spPr>
          <a:xfrm>
            <a:off x="539551" y="1203599"/>
            <a:ext cx="3600401" cy="504055"/>
          </a:xfrm>
        </p:spPr>
        <p:txBody>
          <a:bodyPr/>
          <a:lstStyle/>
          <a:p>
            <a:r>
              <a:rPr lang="en-US" sz="2400" dirty="0" smtClean="0"/>
              <a:t>Glasgow</a:t>
            </a:r>
            <a:endParaRPr lang="en-US" sz="2400" dirty="0"/>
          </a:p>
        </p:txBody>
      </p:sp>
      <p:sp>
        <p:nvSpPr>
          <p:cNvPr id="12" name="Content Placeholder 2"/>
          <p:cNvSpPr>
            <a:spLocks noGrp="1"/>
          </p:cNvSpPr>
          <p:nvPr>
            <p:ph idx="1"/>
          </p:nvPr>
        </p:nvSpPr>
        <p:spPr>
          <a:xfrm>
            <a:off x="539551" y="1707655"/>
            <a:ext cx="4896545" cy="3096343"/>
          </a:xfrm>
        </p:spPr>
        <p:txBody>
          <a:bodyPr/>
          <a:lstStyle/>
          <a:p>
            <a:pPr marL="0" indent="0"/>
            <a:r>
              <a:rPr lang="en-GB" altLang="en-US" sz="1400" b="1" dirty="0" smtClean="0"/>
              <a:t>‘Best </a:t>
            </a:r>
            <a:r>
              <a:rPr lang="en-GB" altLang="en-US" sz="1400" b="1" dirty="0"/>
              <a:t>of the World’</a:t>
            </a:r>
            <a:r>
              <a:rPr lang="en-GB" altLang="en-US" sz="1400" dirty="0"/>
              <a:t> list by National Geographic, </a:t>
            </a:r>
            <a:r>
              <a:rPr lang="en-GB" altLang="en-US" sz="1400" dirty="0" smtClean="0"/>
              <a:t>2015-16</a:t>
            </a:r>
            <a:r>
              <a:rPr lang="en-GB" altLang="en-US" sz="1400" b="1" dirty="0" smtClean="0"/>
              <a:t/>
            </a:r>
            <a:br>
              <a:rPr lang="en-GB" altLang="en-US" sz="1400" b="1" dirty="0" smtClean="0"/>
            </a:br>
            <a:endParaRPr lang="en-GB" altLang="en-US" sz="1400" b="1" dirty="0"/>
          </a:p>
          <a:p>
            <a:r>
              <a:rPr lang="en-GB" altLang="en-US" sz="1400" b="1" dirty="0"/>
              <a:t>People: </a:t>
            </a:r>
          </a:p>
          <a:p>
            <a:pPr marL="0" indent="0"/>
            <a:r>
              <a:rPr lang="en-GB" altLang="en-US" sz="1400" dirty="0"/>
              <a:t>Glasgow </a:t>
            </a:r>
            <a:r>
              <a:rPr lang="en-GB" altLang="en-US" sz="1400" dirty="0" smtClean="0"/>
              <a:t>was recently named the world’s friendliest city (Rough Guides 2016). </a:t>
            </a:r>
            <a:r>
              <a:rPr lang="en-GB" altLang="en-US" sz="1400" b="1" dirty="0" smtClean="0"/>
              <a:t>People </a:t>
            </a:r>
            <a:r>
              <a:rPr lang="en-GB" altLang="en-US" sz="1400" b="1" dirty="0"/>
              <a:t>make Glasgow!</a:t>
            </a:r>
          </a:p>
          <a:p>
            <a:endParaRPr lang="en-GB" altLang="en-US" sz="1400" b="1" dirty="0"/>
          </a:p>
          <a:p>
            <a:r>
              <a:rPr lang="en-GB" altLang="en-US" sz="1400" b="1" dirty="0"/>
              <a:t>Shopping: </a:t>
            </a:r>
          </a:p>
          <a:p>
            <a:pPr marL="0" indent="0"/>
            <a:r>
              <a:rPr lang="en-GB" altLang="en-US" sz="1400" dirty="0"/>
              <a:t>Voted the top place to shop in the UK outside of London with </a:t>
            </a:r>
            <a:r>
              <a:rPr lang="en-GB" altLang="en-US" sz="1400" dirty="0" smtClean="0"/>
              <a:t>its </a:t>
            </a:r>
            <a:r>
              <a:rPr lang="en-GB" altLang="en-US" sz="1400" dirty="0"/>
              <a:t>famous ‘</a:t>
            </a:r>
            <a:r>
              <a:rPr lang="en-GB" altLang="en-US" sz="1400" b="1" dirty="0"/>
              <a:t>style mile</a:t>
            </a:r>
            <a:r>
              <a:rPr lang="en-GB" altLang="en-US" sz="1400" dirty="0" smtClean="0"/>
              <a:t>’</a:t>
            </a:r>
            <a:br>
              <a:rPr lang="en-GB" altLang="en-US" sz="1400" dirty="0" smtClean="0"/>
            </a:br>
            <a:endParaRPr lang="en-GB" altLang="en-US" sz="1400" b="1" dirty="0"/>
          </a:p>
          <a:p>
            <a:r>
              <a:rPr lang="en-GB" altLang="en-US" sz="1400" b="1" dirty="0"/>
              <a:t>Parks: </a:t>
            </a:r>
          </a:p>
          <a:p>
            <a:pPr marL="0" indent="0"/>
            <a:r>
              <a:rPr lang="en-GB" altLang="en-US" sz="1400" dirty="0"/>
              <a:t>90+ parks and public gardens resulting in our name </a:t>
            </a:r>
            <a:r>
              <a:rPr lang="en-GB" altLang="en-US" sz="1400" b="1" dirty="0"/>
              <a:t>‘dear green place’ </a:t>
            </a:r>
          </a:p>
          <a:p>
            <a:endParaRPr lang="en-GB" sz="1400" dirty="0"/>
          </a:p>
          <a:p>
            <a:endParaRPr lang="en-GB" sz="1400" dirty="0"/>
          </a:p>
          <a:p>
            <a:pPr marL="0"/>
            <a:endParaRPr lang="en-US" sz="1400" dirty="0"/>
          </a:p>
        </p:txBody>
      </p:sp>
    </p:spTree>
    <p:extLst>
      <p:ext uri="{BB962C8B-B14F-4D97-AF65-F5344CB8AC3E}">
        <p14:creationId xmlns:p14="http://schemas.microsoft.com/office/powerpoint/2010/main" val="3064482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7" y="-985"/>
            <a:ext cx="9144793" cy="5145470"/>
          </a:xfrm>
          <a:prstGeom prst="rect">
            <a:avLst/>
          </a:prstGeom>
        </p:spPr>
      </p:pic>
      <p:pic>
        <p:nvPicPr>
          <p:cNvPr id="6" name="Picture 10" descr="UoG_keyline_regular_lockup.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bwMode="auto">
          <a:xfrm>
            <a:off x="564874" y="1203598"/>
            <a:ext cx="4583190" cy="3816423"/>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Title 1"/>
          <p:cNvSpPr>
            <a:spLocks noGrp="1"/>
          </p:cNvSpPr>
          <p:nvPr>
            <p:ph type="title"/>
          </p:nvPr>
        </p:nvSpPr>
        <p:spPr>
          <a:xfrm>
            <a:off x="539551" y="1203599"/>
            <a:ext cx="3528393" cy="504055"/>
          </a:xfrm>
        </p:spPr>
        <p:txBody>
          <a:bodyPr/>
          <a:lstStyle/>
          <a:p>
            <a:r>
              <a:rPr lang="en-US" sz="2400" dirty="0" smtClean="0"/>
              <a:t>Glasgow</a:t>
            </a:r>
            <a:endParaRPr lang="en-US" sz="2400" dirty="0"/>
          </a:p>
        </p:txBody>
      </p:sp>
      <p:sp>
        <p:nvSpPr>
          <p:cNvPr id="12" name="Content Placeholder 2"/>
          <p:cNvSpPr>
            <a:spLocks noGrp="1"/>
          </p:cNvSpPr>
          <p:nvPr>
            <p:ph idx="1"/>
          </p:nvPr>
        </p:nvSpPr>
        <p:spPr>
          <a:xfrm>
            <a:off x="539551" y="1707654"/>
            <a:ext cx="4752529" cy="3096343"/>
          </a:xfrm>
        </p:spPr>
        <p:txBody>
          <a:bodyPr/>
          <a:lstStyle/>
          <a:p>
            <a:r>
              <a:rPr lang="en-GB" altLang="en-US" sz="1400" b="1" dirty="0"/>
              <a:t>Music: </a:t>
            </a:r>
          </a:p>
          <a:p>
            <a:pPr marL="0" indent="0"/>
            <a:r>
              <a:rPr lang="en-GB" altLang="en-US" sz="1400" dirty="0" smtClean="0"/>
              <a:t>UK’s </a:t>
            </a:r>
            <a:r>
              <a:rPr lang="en-GB" altLang="en-US" sz="1400" dirty="0"/>
              <a:t>first </a:t>
            </a:r>
            <a:r>
              <a:rPr lang="en-GB" altLang="en-US" sz="1400" b="1" dirty="0"/>
              <a:t>UNESCO City of Music</a:t>
            </a:r>
            <a:r>
              <a:rPr lang="en-GB" altLang="en-US" sz="1400" dirty="0" smtClean="0"/>
              <a:t>, </a:t>
            </a:r>
            <a:r>
              <a:rPr lang="en-GB" altLang="en-US" sz="1400" dirty="0"/>
              <a:t>host to 130+ music events every week</a:t>
            </a:r>
          </a:p>
          <a:p>
            <a:endParaRPr lang="en-GB" altLang="en-US" sz="1400" dirty="0"/>
          </a:p>
          <a:p>
            <a:r>
              <a:rPr lang="en-GB" altLang="en-US" sz="1400" b="1" dirty="0" smtClean="0"/>
              <a:t>Venues:</a:t>
            </a:r>
          </a:p>
          <a:p>
            <a:pPr marL="0" indent="0"/>
            <a:r>
              <a:rPr lang="en-GB" altLang="en-US" sz="1400" dirty="0" smtClean="0"/>
              <a:t>SSE </a:t>
            </a:r>
            <a:r>
              <a:rPr lang="en-GB" altLang="en-US" sz="1400" dirty="0"/>
              <a:t>Hydro to the legendary </a:t>
            </a:r>
            <a:r>
              <a:rPr lang="en-GB" altLang="en-US" sz="1400" dirty="0" smtClean="0"/>
              <a:t>King </a:t>
            </a:r>
            <a:r>
              <a:rPr lang="en-GB" altLang="en-US" sz="1400" dirty="0" err="1" smtClean="0"/>
              <a:t>Tut’s</a:t>
            </a:r>
            <a:r>
              <a:rPr lang="en-GB" altLang="en-US" sz="1400" dirty="0" smtClean="0"/>
              <a:t> and </a:t>
            </a:r>
            <a:r>
              <a:rPr lang="en-GB" altLang="en-US" sz="1400" dirty="0" err="1" smtClean="0"/>
              <a:t>Barrowlands</a:t>
            </a:r>
            <a:endParaRPr lang="en-GB" altLang="en-US" sz="1400" dirty="0"/>
          </a:p>
          <a:p>
            <a:endParaRPr lang="en-GB" altLang="en-US" sz="1400" b="1" dirty="0"/>
          </a:p>
          <a:p>
            <a:r>
              <a:rPr lang="en-GB" altLang="en-US" sz="1400" b="1" dirty="0"/>
              <a:t>Culture: </a:t>
            </a:r>
          </a:p>
          <a:p>
            <a:pPr marL="0" indent="0"/>
            <a:r>
              <a:rPr lang="en-GB" altLang="en-US" sz="1400" dirty="0"/>
              <a:t>20+ museums &amp; art galleries (many with free entry</a:t>
            </a:r>
            <a:r>
              <a:rPr lang="en-GB" altLang="en-US" sz="1400" dirty="0" smtClean="0"/>
              <a:t>)</a:t>
            </a:r>
            <a:br>
              <a:rPr lang="en-GB" altLang="en-US" sz="1400" dirty="0" smtClean="0"/>
            </a:br>
            <a:endParaRPr lang="en-GB" altLang="en-US" sz="1400" dirty="0"/>
          </a:p>
          <a:p>
            <a:r>
              <a:rPr lang="en-GB" altLang="en-US" sz="1400" b="1" dirty="0"/>
              <a:t>Nightlife:</a:t>
            </a:r>
            <a:r>
              <a:rPr lang="en-GB" altLang="en-US" sz="1400" dirty="0"/>
              <a:t> </a:t>
            </a:r>
          </a:p>
          <a:p>
            <a:pPr marL="0" indent="0"/>
            <a:r>
              <a:rPr lang="en-GB" altLang="en-US" sz="1400" dirty="0" smtClean="0"/>
              <a:t>700</a:t>
            </a:r>
            <a:r>
              <a:rPr lang="en-GB" altLang="en-US" sz="1400" dirty="0"/>
              <a:t>+ bars, pubs &amp; nightclubs and 7 </a:t>
            </a:r>
            <a:r>
              <a:rPr lang="en-GB" altLang="en-US" sz="1400" dirty="0" smtClean="0"/>
              <a:t>cinemas (including the tallest in the world!)</a:t>
            </a:r>
            <a:endParaRPr lang="en-US" sz="1600" dirty="0"/>
          </a:p>
        </p:txBody>
      </p:sp>
    </p:spTree>
    <p:extLst>
      <p:ext uri="{BB962C8B-B14F-4D97-AF65-F5344CB8AC3E}">
        <p14:creationId xmlns:p14="http://schemas.microsoft.com/office/powerpoint/2010/main" val="2541848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1560" r="5922" b="1"/>
          <a:stretch/>
        </p:blipFill>
        <p:spPr>
          <a:xfrm>
            <a:off x="-16267" y="0"/>
            <a:ext cx="9150213" cy="5143500"/>
          </a:xfrm>
          <a:prstGeom prst="rect">
            <a:avLst/>
          </a:prstGeom>
        </p:spPr>
      </p:pic>
      <p:pic>
        <p:nvPicPr>
          <p:cNvPr id="6" name="Picture 10" descr="UoG_keyline_regular_lockup.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bwMode="auto">
          <a:xfrm>
            <a:off x="564874" y="1203599"/>
            <a:ext cx="3935118" cy="3715612"/>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Title 1"/>
          <p:cNvSpPr>
            <a:spLocks noGrp="1"/>
          </p:cNvSpPr>
          <p:nvPr>
            <p:ph type="title"/>
          </p:nvPr>
        </p:nvSpPr>
        <p:spPr>
          <a:xfrm>
            <a:off x="539551" y="1203599"/>
            <a:ext cx="3744417" cy="504055"/>
          </a:xfrm>
        </p:spPr>
        <p:txBody>
          <a:bodyPr/>
          <a:lstStyle/>
          <a:p>
            <a:r>
              <a:rPr lang="en-US" sz="2400" dirty="0" smtClean="0"/>
              <a:t>West End</a:t>
            </a:r>
            <a:endParaRPr lang="en-US" sz="2400" dirty="0"/>
          </a:p>
        </p:txBody>
      </p:sp>
      <p:sp>
        <p:nvSpPr>
          <p:cNvPr id="12" name="Content Placeholder 2"/>
          <p:cNvSpPr>
            <a:spLocks noGrp="1"/>
          </p:cNvSpPr>
          <p:nvPr>
            <p:ph idx="1"/>
          </p:nvPr>
        </p:nvSpPr>
        <p:spPr>
          <a:xfrm>
            <a:off x="539551" y="1779662"/>
            <a:ext cx="4176465" cy="3096343"/>
          </a:xfrm>
        </p:spPr>
        <p:txBody>
          <a:bodyPr/>
          <a:lstStyle/>
          <a:p>
            <a:pPr marL="0" indent="0"/>
            <a:r>
              <a:rPr lang="en-GB" sz="1400" b="1" dirty="0" smtClean="0"/>
              <a:t>Ashton </a:t>
            </a:r>
            <a:r>
              <a:rPr lang="en-GB" sz="1400" b="1" dirty="0"/>
              <a:t>Lane: </a:t>
            </a:r>
            <a:br>
              <a:rPr lang="en-GB" sz="1400" b="1" dirty="0"/>
            </a:br>
            <a:r>
              <a:rPr lang="en-GB" sz="1400" dirty="0"/>
              <a:t>Charming cobbled lane full of character with </a:t>
            </a:r>
            <a:r>
              <a:rPr lang="en-GB" sz="1400" dirty="0" smtClean="0"/>
              <a:t>an array of </a:t>
            </a:r>
            <a:r>
              <a:rPr lang="en-GB" sz="1400" dirty="0"/>
              <a:t>restaurants, cafes and bars </a:t>
            </a:r>
          </a:p>
          <a:p>
            <a:pPr marL="285750" indent="-285750">
              <a:buFont typeface="Arial" panose="020B0604020202020204" pitchFamily="34" charset="0"/>
              <a:buChar char="•"/>
            </a:pPr>
            <a:endParaRPr lang="en-GB" sz="1400" b="1" dirty="0" smtClean="0"/>
          </a:p>
          <a:p>
            <a:pPr marL="0" indent="0"/>
            <a:r>
              <a:rPr lang="en-GB" sz="1400" b="1" dirty="0"/>
              <a:t>Entertainment:</a:t>
            </a:r>
            <a:br>
              <a:rPr lang="en-GB" sz="1400" b="1" dirty="0"/>
            </a:br>
            <a:r>
              <a:rPr lang="en-GB" sz="1400" dirty="0"/>
              <a:t>Grosvenor Cinema &amp; Oran </a:t>
            </a:r>
            <a:r>
              <a:rPr lang="en-GB" sz="1400" dirty="0" err="1"/>
              <a:t>Mor</a:t>
            </a:r>
            <a:r>
              <a:rPr lang="en-GB" sz="1400" dirty="0"/>
              <a:t> </a:t>
            </a:r>
            <a:endParaRPr lang="en-GB" sz="1400" b="1" dirty="0"/>
          </a:p>
          <a:p>
            <a:pPr marL="0" indent="0"/>
            <a:endParaRPr lang="en-GB" sz="1400" b="1" dirty="0" smtClean="0"/>
          </a:p>
          <a:p>
            <a:pPr marL="0" indent="0"/>
            <a:r>
              <a:rPr lang="en-GB" sz="1400" b="1" dirty="0"/>
              <a:t>The </a:t>
            </a:r>
            <a:r>
              <a:rPr lang="en-GB" sz="1400" b="1" dirty="0" err="1"/>
              <a:t>Kelvingrove</a:t>
            </a:r>
            <a:r>
              <a:rPr lang="en-GB" sz="1400" b="1" dirty="0"/>
              <a:t> Art Gallery and Museum: </a:t>
            </a:r>
            <a:r>
              <a:rPr lang="en-GB" sz="1400" dirty="0"/>
              <a:t> </a:t>
            </a:r>
            <a:br>
              <a:rPr lang="en-GB" sz="1400" dirty="0"/>
            </a:br>
            <a:r>
              <a:rPr lang="en-GB" sz="1400" dirty="0"/>
              <a:t>One of the most visited museums in the UK outside of London</a:t>
            </a:r>
          </a:p>
          <a:p>
            <a:pPr marL="0" indent="0"/>
            <a:endParaRPr lang="en-GB" sz="1400" b="1" dirty="0" smtClean="0"/>
          </a:p>
          <a:p>
            <a:pPr marL="0" indent="0"/>
            <a:r>
              <a:rPr lang="en-GB" sz="1400" b="1" dirty="0" err="1" smtClean="0"/>
              <a:t>Kelvingrove</a:t>
            </a:r>
            <a:r>
              <a:rPr lang="en-GB" sz="1400" b="1" dirty="0" smtClean="0"/>
              <a:t> </a:t>
            </a:r>
            <a:r>
              <a:rPr lang="en-GB" sz="1400" b="1" dirty="0"/>
              <a:t>Park </a:t>
            </a:r>
            <a:r>
              <a:rPr lang="en-GB" sz="1400" dirty="0"/>
              <a:t>&amp; </a:t>
            </a:r>
            <a:r>
              <a:rPr lang="en-GB" sz="1400" b="1" dirty="0"/>
              <a:t>The Botanic </a:t>
            </a:r>
            <a:r>
              <a:rPr lang="en-GB" sz="1400" b="1" dirty="0" smtClean="0"/>
              <a:t>Gardens</a:t>
            </a:r>
            <a:r>
              <a:rPr lang="en-GB" sz="1400" dirty="0"/>
              <a:t/>
            </a:r>
            <a:br>
              <a:rPr lang="en-GB" sz="1400" dirty="0"/>
            </a:br>
            <a:endParaRPr lang="en-GB" sz="1400" dirty="0"/>
          </a:p>
          <a:p>
            <a:pPr marL="0"/>
            <a:endParaRPr lang="en-US" sz="1600" dirty="0"/>
          </a:p>
        </p:txBody>
      </p:sp>
    </p:spTree>
    <p:extLst>
      <p:ext uri="{BB962C8B-B14F-4D97-AF65-F5344CB8AC3E}">
        <p14:creationId xmlns:p14="http://schemas.microsoft.com/office/powerpoint/2010/main" val="1940673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2"/>
          <p:cNvPicPr>
            <a:picLocks noChangeAspect="1"/>
          </p:cNvPicPr>
          <p:nvPr/>
        </p:nvPicPr>
        <p:blipFill>
          <a:blip r:embed="rId3"/>
          <a:srcRect/>
          <a:stretch>
            <a:fillRect/>
          </a:stretch>
        </p:blipFill>
        <p:spPr>
          <a:xfrm>
            <a:off x="0" y="0"/>
            <a:ext cx="9144000" cy="5143500"/>
          </a:xfrm>
          <a:prstGeom prst="rect">
            <a:avLst/>
          </a:prstGeom>
        </p:spPr>
      </p:pic>
      <p:pic>
        <p:nvPicPr>
          <p:cNvPr id="6" name="Picture 10" descr="UoG_keyline_regular_lockup.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bwMode="auto">
          <a:xfrm>
            <a:off x="564874" y="1203599"/>
            <a:ext cx="3719094" cy="3715612"/>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Title 1"/>
          <p:cNvSpPr>
            <a:spLocks noGrp="1"/>
          </p:cNvSpPr>
          <p:nvPr>
            <p:ph type="title"/>
          </p:nvPr>
        </p:nvSpPr>
        <p:spPr>
          <a:xfrm>
            <a:off x="539551" y="1203599"/>
            <a:ext cx="3744417" cy="504055"/>
          </a:xfrm>
        </p:spPr>
        <p:txBody>
          <a:bodyPr/>
          <a:lstStyle/>
          <a:p>
            <a:r>
              <a:rPr lang="en-US" sz="2400" dirty="0" smtClean="0"/>
              <a:t>Glasgow Sport</a:t>
            </a:r>
            <a:endParaRPr lang="en-US" sz="2400" dirty="0"/>
          </a:p>
        </p:txBody>
      </p:sp>
      <p:sp>
        <p:nvSpPr>
          <p:cNvPr id="12" name="Content Placeholder 2"/>
          <p:cNvSpPr>
            <a:spLocks noGrp="1"/>
          </p:cNvSpPr>
          <p:nvPr>
            <p:ph idx="1"/>
          </p:nvPr>
        </p:nvSpPr>
        <p:spPr>
          <a:xfrm>
            <a:off x="539551" y="1851671"/>
            <a:ext cx="3744417" cy="3096343"/>
          </a:xfrm>
        </p:spPr>
        <p:txBody>
          <a:bodyPr/>
          <a:lstStyle/>
          <a:p>
            <a:pPr marL="285750" indent="-285750">
              <a:buFont typeface="Arial" panose="020B0604020202020204" pitchFamily="34" charset="0"/>
              <a:buChar char="•"/>
            </a:pPr>
            <a:r>
              <a:rPr lang="en-GB" altLang="en-US" sz="1600" dirty="0">
                <a:solidFill>
                  <a:srgbClr val="003865"/>
                </a:solidFill>
              </a:rPr>
              <a:t>Host </a:t>
            </a:r>
            <a:r>
              <a:rPr lang="en-GB" altLang="en-US" sz="1600" dirty="0" smtClean="0">
                <a:solidFill>
                  <a:srgbClr val="003865"/>
                </a:solidFill>
              </a:rPr>
              <a:t>city of </a:t>
            </a:r>
            <a:r>
              <a:rPr lang="en-GB" altLang="en-US" sz="1600" dirty="0">
                <a:solidFill>
                  <a:srgbClr val="003865"/>
                </a:solidFill>
              </a:rPr>
              <a:t>2014 Commonwealth Games</a:t>
            </a:r>
            <a:br>
              <a:rPr lang="en-GB" altLang="en-US" sz="1600" dirty="0">
                <a:solidFill>
                  <a:srgbClr val="003865"/>
                </a:solidFill>
              </a:rPr>
            </a:br>
            <a:r>
              <a:rPr lang="en-GB" altLang="en-US" sz="1600" dirty="0">
                <a:solidFill>
                  <a:srgbClr val="003865"/>
                </a:solidFill>
              </a:rPr>
              <a:t> </a:t>
            </a:r>
          </a:p>
          <a:p>
            <a:pPr marL="285750" indent="-285750">
              <a:buFont typeface="Arial" panose="020B0604020202020204" pitchFamily="34" charset="0"/>
              <a:buChar char="•"/>
            </a:pPr>
            <a:r>
              <a:rPr lang="en-GB" altLang="en-US" sz="1600" dirty="0">
                <a:solidFill>
                  <a:srgbClr val="003865"/>
                </a:solidFill>
              </a:rPr>
              <a:t>Facilities include Chris Hoy Velodrome, Hampden Park and an indoor snow slope to name a few</a:t>
            </a:r>
            <a:br>
              <a:rPr lang="en-GB" altLang="en-US" sz="1600" dirty="0">
                <a:solidFill>
                  <a:srgbClr val="003865"/>
                </a:solidFill>
              </a:rPr>
            </a:br>
            <a:endParaRPr lang="en-GB" altLang="en-US" sz="1600" dirty="0">
              <a:solidFill>
                <a:srgbClr val="003865"/>
              </a:solidFill>
            </a:endParaRPr>
          </a:p>
          <a:p>
            <a:pPr marL="285750" indent="-285750">
              <a:buFont typeface="Arial" panose="020B0604020202020204" pitchFamily="34" charset="0"/>
              <a:buChar char="•"/>
            </a:pPr>
            <a:r>
              <a:rPr lang="en-GB" altLang="en-US" sz="1600" dirty="0">
                <a:solidFill>
                  <a:srgbClr val="003865"/>
                </a:solidFill>
              </a:rPr>
              <a:t>Glasgow </a:t>
            </a:r>
            <a:r>
              <a:rPr lang="en-GB" altLang="en-US" sz="1600" dirty="0" smtClean="0">
                <a:solidFill>
                  <a:srgbClr val="003865"/>
                </a:solidFill>
              </a:rPr>
              <a:t>will host the 2018 European Championships and is one of 13 host cities for UEFA Euro 2020</a:t>
            </a:r>
            <a:endParaRPr lang="en-GB" altLang="en-US" sz="1600" dirty="0">
              <a:solidFill>
                <a:srgbClr val="003865"/>
              </a:solidFill>
            </a:endParaRPr>
          </a:p>
          <a:p>
            <a:endParaRPr lang="en-GB" altLang="en-US" sz="1600" dirty="0"/>
          </a:p>
          <a:p>
            <a:pPr marL="0"/>
            <a:endParaRPr lang="en-US" sz="1600" dirty="0"/>
          </a:p>
        </p:txBody>
      </p:sp>
    </p:spTree>
    <p:extLst>
      <p:ext uri="{BB962C8B-B14F-4D97-AF65-F5344CB8AC3E}">
        <p14:creationId xmlns:p14="http://schemas.microsoft.com/office/powerpoint/2010/main" val="204954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83" b="13344"/>
          <a:stretch/>
        </p:blipFill>
        <p:spPr>
          <a:xfrm>
            <a:off x="-1" y="-164554"/>
            <a:ext cx="9423465" cy="5323992"/>
          </a:xfrm>
          <a:prstGeom prst="rect">
            <a:avLst/>
          </a:prstGeom>
        </p:spPr>
      </p:pic>
      <p:pic>
        <p:nvPicPr>
          <p:cNvPr id="6" name="Picture 10" descr="UoG_keyline_regular_lockup.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bwMode="auto">
          <a:xfrm>
            <a:off x="564874" y="1203599"/>
            <a:ext cx="4943230" cy="3715612"/>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Title 1"/>
          <p:cNvSpPr>
            <a:spLocks noGrp="1"/>
          </p:cNvSpPr>
          <p:nvPr>
            <p:ph type="title"/>
          </p:nvPr>
        </p:nvSpPr>
        <p:spPr>
          <a:xfrm>
            <a:off x="539551" y="1203599"/>
            <a:ext cx="3528393" cy="504055"/>
          </a:xfrm>
        </p:spPr>
        <p:txBody>
          <a:bodyPr/>
          <a:lstStyle/>
          <a:p>
            <a:r>
              <a:rPr lang="en-US" sz="2400" dirty="0" smtClean="0"/>
              <a:t>Scotland</a:t>
            </a:r>
            <a:endParaRPr lang="en-US" sz="2400" dirty="0"/>
          </a:p>
        </p:txBody>
      </p:sp>
      <p:sp>
        <p:nvSpPr>
          <p:cNvPr id="12" name="Content Placeholder 2"/>
          <p:cNvSpPr>
            <a:spLocks noGrp="1"/>
          </p:cNvSpPr>
          <p:nvPr>
            <p:ph idx="1"/>
          </p:nvPr>
        </p:nvSpPr>
        <p:spPr>
          <a:xfrm>
            <a:off x="539551" y="1779662"/>
            <a:ext cx="4968553" cy="3096343"/>
          </a:xfrm>
        </p:spPr>
        <p:txBody>
          <a:bodyPr/>
          <a:lstStyle/>
          <a:p>
            <a:r>
              <a:rPr lang="en-GB" altLang="en-US" sz="1400" b="1" dirty="0" smtClean="0"/>
              <a:t>Loch </a:t>
            </a:r>
            <a:r>
              <a:rPr lang="en-GB" altLang="en-US" sz="1400" b="1" dirty="0"/>
              <a:t>Lomond: </a:t>
            </a:r>
          </a:p>
          <a:p>
            <a:pPr marL="0" indent="0"/>
            <a:r>
              <a:rPr lang="en-GB" altLang="en-US" sz="1400" dirty="0"/>
              <a:t>Scotland’s first national park and the largest loch in the </a:t>
            </a:r>
            <a:r>
              <a:rPr lang="en-GB" altLang="en-US" sz="1400" dirty="0" smtClean="0"/>
              <a:t>UK</a:t>
            </a:r>
            <a:br>
              <a:rPr lang="en-GB" altLang="en-US" sz="1400" dirty="0" smtClean="0"/>
            </a:br>
            <a:endParaRPr lang="en-GB" altLang="en-US" sz="1400" dirty="0"/>
          </a:p>
          <a:p>
            <a:r>
              <a:rPr lang="en-GB" altLang="en-US" sz="1400" b="1" dirty="0"/>
              <a:t>Outdoor Activities: </a:t>
            </a:r>
          </a:p>
          <a:p>
            <a:pPr marL="0" indent="0"/>
            <a:r>
              <a:rPr lang="en-GB" altLang="en-US" sz="1400" dirty="0"/>
              <a:t>Hill climbs, mountain adventures, skiing and </a:t>
            </a:r>
            <a:r>
              <a:rPr lang="en-GB" altLang="en-US" sz="1400" dirty="0" smtClean="0"/>
              <a:t>snowboarding</a:t>
            </a:r>
            <a:br>
              <a:rPr lang="en-GB" altLang="en-US" sz="1400" dirty="0" smtClean="0"/>
            </a:br>
            <a:endParaRPr lang="en-GB" altLang="en-US" sz="1400" dirty="0"/>
          </a:p>
          <a:p>
            <a:r>
              <a:rPr lang="en-GB" altLang="en-US" sz="1400" b="1" dirty="0"/>
              <a:t>Culture &amp; Architecture</a:t>
            </a:r>
            <a:r>
              <a:rPr lang="en-GB" altLang="en-US" sz="1400" dirty="0"/>
              <a:t>: </a:t>
            </a:r>
          </a:p>
          <a:p>
            <a:r>
              <a:rPr lang="en-GB" altLang="en-US" sz="1400" dirty="0"/>
              <a:t>Thriving arts, proud culture scene, spectacular architecture</a:t>
            </a:r>
          </a:p>
          <a:p>
            <a:endParaRPr lang="en-GB" altLang="en-US" sz="1400" dirty="0"/>
          </a:p>
          <a:p>
            <a:r>
              <a:rPr lang="en-GB" altLang="en-US" sz="1400" b="1" dirty="0"/>
              <a:t>Parks &amp; Gardens: </a:t>
            </a:r>
          </a:p>
          <a:p>
            <a:pPr marL="0" indent="0"/>
            <a:r>
              <a:rPr lang="en-GB" altLang="en-US" sz="1400" dirty="0"/>
              <a:t>Stunning parks, botanic gardens, woodland, countryside and castle grounds</a:t>
            </a:r>
          </a:p>
          <a:p>
            <a:pPr marL="0"/>
            <a:endParaRPr lang="en-US" sz="1600" dirty="0"/>
          </a:p>
        </p:txBody>
      </p:sp>
    </p:spTree>
    <p:extLst>
      <p:ext uri="{BB962C8B-B14F-4D97-AF65-F5344CB8AC3E}">
        <p14:creationId xmlns:p14="http://schemas.microsoft.com/office/powerpoint/2010/main" val="2564809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UoG_keyline_regular_lockup.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4355976" y="267494"/>
            <a:ext cx="4248472" cy="1692771"/>
          </a:xfrm>
          <a:prstGeom prst="rect">
            <a:avLst/>
          </a:prstGeom>
          <a:noFill/>
        </p:spPr>
        <p:txBody>
          <a:bodyPr wrap="square" rtlCol="0">
            <a:spAutoFit/>
          </a:bodyPr>
          <a:lstStyle/>
          <a:p>
            <a:r>
              <a:rPr lang="en-GB" b="1" dirty="0" smtClean="0"/>
              <a:t>By Air</a:t>
            </a:r>
          </a:p>
          <a:p>
            <a:r>
              <a:rPr lang="en-GB" altLang="en-US" sz="1600" dirty="0">
                <a:solidFill>
                  <a:srgbClr val="003865"/>
                </a:solidFill>
              </a:rPr>
              <a:t>There are three international airports in Scotland with one in Glasgow:</a:t>
            </a:r>
          </a:p>
          <a:p>
            <a:endParaRPr lang="en-GB" dirty="0" smtClean="0"/>
          </a:p>
          <a:p>
            <a:endParaRPr lang="en-GB" dirty="0"/>
          </a:p>
        </p:txBody>
      </p:sp>
      <p:pic>
        <p:nvPicPr>
          <p:cNvPr id="5" name="Picture 5" descr="Screen Clippi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3608" y="1317714"/>
            <a:ext cx="2448272" cy="2808312"/>
          </a:xfrm>
          <a:prstGeom prst="rect">
            <a:avLst/>
          </a:prstGeom>
          <a:noFill/>
          <a:ln w="9525">
            <a:solidFill>
              <a:srgbClr val="000000">
                <a:alpha val="59999"/>
              </a:srgbClr>
            </a:solidFill>
            <a:miter lim="800000"/>
            <a:headEnd/>
            <a:tailEnd/>
          </a:ln>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4355976" y="2536330"/>
            <a:ext cx="4248472" cy="954107"/>
          </a:xfrm>
          <a:prstGeom prst="rect">
            <a:avLst/>
          </a:prstGeom>
        </p:spPr>
        <p:txBody>
          <a:bodyPr wrap="square">
            <a:spAutoFit/>
          </a:bodyPr>
          <a:lstStyle/>
          <a:p>
            <a:pPr eaLnBrk="1" hangingPunct="1"/>
            <a:r>
              <a:rPr lang="en-GB" altLang="en-US" b="1" dirty="0">
                <a:solidFill>
                  <a:srgbClr val="003865"/>
                </a:solidFill>
              </a:rPr>
              <a:t>By Train</a:t>
            </a:r>
          </a:p>
          <a:p>
            <a:pPr eaLnBrk="1" hangingPunct="1"/>
            <a:r>
              <a:rPr lang="en-GB" altLang="en-US" sz="1600" dirty="0">
                <a:solidFill>
                  <a:srgbClr val="003865"/>
                </a:solidFill>
              </a:rPr>
              <a:t>Two train stations in the city centre link to all major stations in the UK:</a:t>
            </a:r>
          </a:p>
        </p:txBody>
      </p:sp>
      <p:graphicFrame>
        <p:nvGraphicFramePr>
          <p:cNvPr id="6" name="Table 5"/>
          <p:cNvGraphicFramePr>
            <a:graphicFrameLocks noGrp="1"/>
          </p:cNvGraphicFramePr>
          <p:nvPr>
            <p:extLst>
              <p:ext uri="{D42A27DB-BD31-4B8C-83A1-F6EECF244321}">
                <p14:modId xmlns:p14="http://schemas.microsoft.com/office/powerpoint/2010/main" val="3252229159"/>
              </p:ext>
            </p:extLst>
          </p:nvPr>
        </p:nvGraphicFramePr>
        <p:xfrm>
          <a:off x="4499992" y="1347614"/>
          <a:ext cx="3600400" cy="1036610"/>
        </p:xfrm>
        <a:graphic>
          <a:graphicData uri="http://schemas.openxmlformats.org/drawingml/2006/table">
            <a:tbl>
              <a:tblPr firstRow="1" bandRow="1">
                <a:tableStyleId>{5DA37D80-6434-44D0-A028-1B22A696006F}</a:tableStyleId>
              </a:tblPr>
              <a:tblGrid>
                <a:gridCol w="180020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tblGrid>
              <a:tr h="207322">
                <a:tc>
                  <a:txBody>
                    <a:bodyPr/>
                    <a:lstStyle/>
                    <a:p>
                      <a:pPr algn="ctr"/>
                      <a:r>
                        <a:rPr lang="en-GB" sz="1000" dirty="0" smtClean="0"/>
                        <a:t>Glasgow to</a:t>
                      </a:r>
                      <a:endParaRPr lang="en-GB" sz="1000" dirty="0"/>
                    </a:p>
                  </a:txBody>
                  <a:tcPr marL="51121" marR="51121" marT="25560" marB="25560"/>
                </a:tc>
                <a:tc>
                  <a:txBody>
                    <a:bodyPr/>
                    <a:lstStyle/>
                    <a:p>
                      <a:pPr algn="ctr"/>
                      <a:r>
                        <a:rPr lang="en-GB" sz="1000" dirty="0" smtClean="0"/>
                        <a:t>Journey time</a:t>
                      </a:r>
                      <a:endParaRPr lang="en-GB" sz="1000" dirty="0"/>
                    </a:p>
                  </a:txBody>
                  <a:tcPr marL="51121" marR="51121" marT="25560" marB="25560"/>
                </a:tc>
                <a:extLst>
                  <a:ext uri="{0D108BD9-81ED-4DB2-BD59-A6C34878D82A}">
                    <a16:rowId xmlns:a16="http://schemas.microsoft.com/office/drawing/2014/main" val="10000"/>
                  </a:ext>
                </a:extLst>
              </a:tr>
              <a:tr h="207322">
                <a:tc>
                  <a:txBody>
                    <a:bodyPr/>
                    <a:lstStyle/>
                    <a:p>
                      <a:pPr algn="ctr"/>
                      <a:r>
                        <a:rPr lang="en-GB" sz="1000" dirty="0" smtClean="0"/>
                        <a:t>London</a:t>
                      </a:r>
                      <a:endParaRPr lang="en-GB" sz="1000" dirty="0"/>
                    </a:p>
                  </a:txBody>
                  <a:tcPr marL="51121" marR="51121" marT="25560" marB="25560"/>
                </a:tc>
                <a:tc>
                  <a:txBody>
                    <a:bodyPr/>
                    <a:lstStyle/>
                    <a:p>
                      <a:pPr algn="ctr"/>
                      <a:r>
                        <a:rPr lang="en-GB" sz="1000" dirty="0" smtClean="0"/>
                        <a:t>1 hour 10 mins</a:t>
                      </a:r>
                      <a:endParaRPr lang="en-GB" sz="1000" dirty="0"/>
                    </a:p>
                  </a:txBody>
                  <a:tcPr marL="51121" marR="51121" marT="25560" marB="25560"/>
                </a:tc>
                <a:extLst>
                  <a:ext uri="{0D108BD9-81ED-4DB2-BD59-A6C34878D82A}">
                    <a16:rowId xmlns:a16="http://schemas.microsoft.com/office/drawing/2014/main" val="10001"/>
                  </a:ext>
                </a:extLst>
              </a:tr>
              <a:tr h="207322">
                <a:tc>
                  <a:txBody>
                    <a:bodyPr/>
                    <a:lstStyle/>
                    <a:p>
                      <a:pPr algn="ctr"/>
                      <a:r>
                        <a:rPr lang="en-GB" sz="1000" dirty="0" smtClean="0"/>
                        <a:t>Amsterdam</a:t>
                      </a:r>
                      <a:endParaRPr lang="en-GB" sz="1000" dirty="0"/>
                    </a:p>
                  </a:txBody>
                  <a:tcPr marL="51121" marR="51121" marT="25560" marB="25560"/>
                </a:tc>
                <a:tc>
                  <a:txBody>
                    <a:bodyPr/>
                    <a:lstStyle/>
                    <a:p>
                      <a:pPr algn="ctr"/>
                      <a:r>
                        <a:rPr lang="en-GB" sz="1000" dirty="0" smtClean="0"/>
                        <a:t>1 hour 40 mins</a:t>
                      </a:r>
                      <a:endParaRPr lang="en-GB" sz="1000" dirty="0"/>
                    </a:p>
                  </a:txBody>
                  <a:tcPr marL="51121" marR="51121" marT="25560" marB="25560"/>
                </a:tc>
                <a:extLst>
                  <a:ext uri="{0D108BD9-81ED-4DB2-BD59-A6C34878D82A}">
                    <a16:rowId xmlns:a16="http://schemas.microsoft.com/office/drawing/2014/main" val="10002"/>
                  </a:ext>
                </a:extLst>
              </a:tr>
              <a:tr h="207322">
                <a:tc>
                  <a:txBody>
                    <a:bodyPr/>
                    <a:lstStyle/>
                    <a:p>
                      <a:pPr algn="ctr"/>
                      <a:r>
                        <a:rPr lang="en-GB" sz="1000" dirty="0" smtClean="0"/>
                        <a:t>New York</a:t>
                      </a:r>
                      <a:endParaRPr lang="en-GB" sz="1000" dirty="0"/>
                    </a:p>
                  </a:txBody>
                  <a:tcPr marL="51121" marR="51121" marT="25560" marB="25560"/>
                </a:tc>
                <a:tc>
                  <a:txBody>
                    <a:bodyPr/>
                    <a:lstStyle/>
                    <a:p>
                      <a:pPr algn="ctr"/>
                      <a:r>
                        <a:rPr lang="en-GB" sz="1000" dirty="0" smtClean="0"/>
                        <a:t>7 hours</a:t>
                      </a:r>
                      <a:endParaRPr lang="en-GB" sz="1000" dirty="0"/>
                    </a:p>
                  </a:txBody>
                  <a:tcPr marL="51121" marR="51121" marT="25560" marB="25560"/>
                </a:tc>
                <a:extLst>
                  <a:ext uri="{0D108BD9-81ED-4DB2-BD59-A6C34878D82A}">
                    <a16:rowId xmlns:a16="http://schemas.microsoft.com/office/drawing/2014/main" val="10003"/>
                  </a:ext>
                </a:extLst>
              </a:tr>
              <a:tr h="207322">
                <a:tc>
                  <a:txBody>
                    <a:bodyPr/>
                    <a:lstStyle/>
                    <a:p>
                      <a:pPr algn="ctr"/>
                      <a:r>
                        <a:rPr lang="en-GB" sz="1000" dirty="0" smtClean="0"/>
                        <a:t>Dubai</a:t>
                      </a:r>
                      <a:endParaRPr lang="en-GB" sz="1000" dirty="0"/>
                    </a:p>
                  </a:txBody>
                  <a:tcPr marL="51121" marR="51121" marT="25560" marB="25560"/>
                </a:tc>
                <a:tc>
                  <a:txBody>
                    <a:bodyPr/>
                    <a:lstStyle/>
                    <a:p>
                      <a:pPr algn="ctr"/>
                      <a:r>
                        <a:rPr lang="en-GB" sz="1000" dirty="0" smtClean="0"/>
                        <a:t>7 hours 15 mins</a:t>
                      </a:r>
                      <a:endParaRPr lang="en-GB" sz="1000" dirty="0"/>
                    </a:p>
                  </a:txBody>
                  <a:tcPr marL="51121" marR="51121" marT="25560" marB="25560"/>
                </a:tc>
                <a:extLst>
                  <a:ext uri="{0D108BD9-81ED-4DB2-BD59-A6C34878D82A}">
                    <a16:rowId xmlns:a16="http://schemas.microsoft.com/office/drawing/2014/main" val="10004"/>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199468658"/>
              </p:ext>
            </p:extLst>
          </p:nvPr>
        </p:nvGraphicFramePr>
        <p:xfrm>
          <a:off x="4499992" y="3637621"/>
          <a:ext cx="3600400" cy="1036610"/>
        </p:xfrm>
        <a:graphic>
          <a:graphicData uri="http://schemas.openxmlformats.org/drawingml/2006/table">
            <a:tbl>
              <a:tblPr firstRow="1" bandRow="1">
                <a:tableStyleId>{5DA37D80-6434-44D0-A028-1B22A696006F}</a:tableStyleId>
              </a:tblPr>
              <a:tblGrid>
                <a:gridCol w="180020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tblGrid>
              <a:tr h="207322">
                <a:tc>
                  <a:txBody>
                    <a:bodyPr/>
                    <a:lstStyle/>
                    <a:p>
                      <a:pPr algn="ctr"/>
                      <a:r>
                        <a:rPr lang="en-GB" sz="1000" dirty="0" smtClean="0"/>
                        <a:t>Glasgow to</a:t>
                      </a:r>
                      <a:endParaRPr lang="en-GB" sz="1000" dirty="0"/>
                    </a:p>
                  </a:txBody>
                  <a:tcPr marL="51121" marR="51121" marT="25560" marB="25560"/>
                </a:tc>
                <a:tc>
                  <a:txBody>
                    <a:bodyPr/>
                    <a:lstStyle/>
                    <a:p>
                      <a:pPr algn="ctr"/>
                      <a:r>
                        <a:rPr lang="en-GB" sz="1000" dirty="0" smtClean="0"/>
                        <a:t>Journey time</a:t>
                      </a:r>
                      <a:endParaRPr lang="en-GB" sz="1000" dirty="0"/>
                    </a:p>
                  </a:txBody>
                  <a:tcPr marL="51121" marR="51121" marT="25560" marB="25560"/>
                </a:tc>
                <a:extLst>
                  <a:ext uri="{0D108BD9-81ED-4DB2-BD59-A6C34878D82A}">
                    <a16:rowId xmlns:a16="http://schemas.microsoft.com/office/drawing/2014/main" val="10000"/>
                  </a:ext>
                </a:extLst>
              </a:tr>
              <a:tr h="207322">
                <a:tc>
                  <a:txBody>
                    <a:bodyPr/>
                    <a:lstStyle/>
                    <a:p>
                      <a:pPr algn="ctr"/>
                      <a:r>
                        <a:rPr lang="en-GB" sz="1000" dirty="0" smtClean="0"/>
                        <a:t>Edinburgh</a:t>
                      </a:r>
                      <a:endParaRPr lang="en-GB" sz="1000" dirty="0"/>
                    </a:p>
                  </a:txBody>
                  <a:tcPr marL="51121" marR="51121" marT="25560" marB="25560"/>
                </a:tc>
                <a:tc>
                  <a:txBody>
                    <a:bodyPr/>
                    <a:lstStyle/>
                    <a:p>
                      <a:pPr algn="ctr"/>
                      <a:r>
                        <a:rPr lang="en-GB" sz="1000" dirty="0" smtClean="0"/>
                        <a:t>50 mins</a:t>
                      </a:r>
                      <a:endParaRPr lang="en-GB" sz="1000" dirty="0"/>
                    </a:p>
                  </a:txBody>
                  <a:tcPr marL="51121" marR="51121" marT="25560" marB="25560"/>
                </a:tc>
                <a:extLst>
                  <a:ext uri="{0D108BD9-81ED-4DB2-BD59-A6C34878D82A}">
                    <a16:rowId xmlns:a16="http://schemas.microsoft.com/office/drawing/2014/main" val="10001"/>
                  </a:ext>
                </a:extLst>
              </a:tr>
              <a:tr h="207322">
                <a:tc>
                  <a:txBody>
                    <a:bodyPr/>
                    <a:lstStyle/>
                    <a:p>
                      <a:pPr algn="ctr"/>
                      <a:r>
                        <a:rPr lang="en-GB" sz="1000" dirty="0" smtClean="0"/>
                        <a:t>Newcastle</a:t>
                      </a:r>
                      <a:endParaRPr lang="en-GB" sz="1000" dirty="0"/>
                    </a:p>
                  </a:txBody>
                  <a:tcPr marL="51121" marR="51121" marT="25560" marB="25560"/>
                </a:tc>
                <a:tc>
                  <a:txBody>
                    <a:bodyPr/>
                    <a:lstStyle/>
                    <a:p>
                      <a:pPr algn="ctr"/>
                      <a:r>
                        <a:rPr lang="en-GB" sz="1000" dirty="0" smtClean="0"/>
                        <a:t>2 hours 30 mins</a:t>
                      </a:r>
                      <a:endParaRPr lang="en-GB" sz="1000" dirty="0"/>
                    </a:p>
                  </a:txBody>
                  <a:tcPr marL="51121" marR="51121" marT="25560" marB="25560"/>
                </a:tc>
                <a:extLst>
                  <a:ext uri="{0D108BD9-81ED-4DB2-BD59-A6C34878D82A}">
                    <a16:rowId xmlns:a16="http://schemas.microsoft.com/office/drawing/2014/main" val="10002"/>
                  </a:ext>
                </a:extLst>
              </a:tr>
              <a:tr h="207322">
                <a:tc>
                  <a:txBody>
                    <a:bodyPr/>
                    <a:lstStyle/>
                    <a:p>
                      <a:pPr algn="ctr"/>
                      <a:r>
                        <a:rPr lang="en-GB" sz="1000" dirty="0" smtClean="0"/>
                        <a:t>London</a:t>
                      </a:r>
                      <a:endParaRPr lang="en-GB" sz="1000" dirty="0"/>
                    </a:p>
                  </a:txBody>
                  <a:tcPr marL="51121" marR="51121" marT="25560" marB="25560"/>
                </a:tc>
                <a:tc>
                  <a:txBody>
                    <a:bodyPr/>
                    <a:lstStyle/>
                    <a:p>
                      <a:pPr algn="ctr"/>
                      <a:r>
                        <a:rPr lang="en-GB" sz="1000" dirty="0" smtClean="0"/>
                        <a:t>4 hours 30 mins</a:t>
                      </a:r>
                      <a:endParaRPr lang="en-GB" sz="1000" dirty="0"/>
                    </a:p>
                  </a:txBody>
                  <a:tcPr marL="51121" marR="51121" marT="25560" marB="25560"/>
                </a:tc>
                <a:extLst>
                  <a:ext uri="{0D108BD9-81ED-4DB2-BD59-A6C34878D82A}">
                    <a16:rowId xmlns:a16="http://schemas.microsoft.com/office/drawing/2014/main" val="10003"/>
                  </a:ext>
                </a:extLst>
              </a:tr>
              <a:tr h="207322">
                <a:tc>
                  <a:txBody>
                    <a:bodyPr/>
                    <a:lstStyle/>
                    <a:p>
                      <a:pPr algn="ctr"/>
                      <a:r>
                        <a:rPr lang="en-GB" sz="1000" dirty="0" smtClean="0"/>
                        <a:t>Cardiff</a:t>
                      </a:r>
                      <a:endParaRPr lang="en-GB" sz="1000" dirty="0"/>
                    </a:p>
                  </a:txBody>
                  <a:tcPr marL="51121" marR="51121" marT="25560" marB="25560"/>
                </a:tc>
                <a:tc>
                  <a:txBody>
                    <a:bodyPr/>
                    <a:lstStyle/>
                    <a:p>
                      <a:pPr algn="ctr"/>
                      <a:r>
                        <a:rPr lang="en-GB" sz="1000" dirty="0" smtClean="0"/>
                        <a:t>7 hours</a:t>
                      </a:r>
                      <a:endParaRPr lang="en-GB" sz="1000" dirty="0"/>
                    </a:p>
                  </a:txBody>
                  <a:tcPr marL="51121" marR="51121" marT="25560" marB="2556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620390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10" descr="UoG_keyline_regular_lockup.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45" y="4155926"/>
            <a:ext cx="1835151" cy="813099"/>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5" name="Title 1"/>
          <p:cNvSpPr>
            <a:spLocks noGrp="1"/>
          </p:cNvSpPr>
          <p:nvPr>
            <p:ph type="title"/>
          </p:nvPr>
        </p:nvSpPr>
        <p:spPr>
          <a:xfrm>
            <a:off x="467544" y="1250950"/>
            <a:ext cx="8269174" cy="2184896"/>
          </a:xfrm>
        </p:spPr>
        <p:txBody>
          <a:bodyPr/>
          <a:lstStyle/>
          <a:p>
            <a:pPr>
              <a:defRPr/>
            </a:pPr>
            <a:r>
              <a:rPr lang="en-US" dirty="0" smtClean="0">
                <a:solidFill>
                  <a:schemeClr val="bg1"/>
                </a:solidFill>
              </a:rPr>
              <a:t>Any Questions?</a:t>
            </a:r>
            <a:br>
              <a:rPr lang="en-US" dirty="0" smtClean="0">
                <a:solidFill>
                  <a:schemeClr val="bg1"/>
                </a:solidFill>
              </a:rPr>
            </a:br>
            <a:r>
              <a:rPr lang="en-US" sz="1200" dirty="0">
                <a:solidFill>
                  <a:schemeClr val="bg1"/>
                </a:solidFill>
              </a:rPr>
              <a:t> </a:t>
            </a:r>
            <a:br>
              <a:rPr lang="en-US" sz="1200" dirty="0">
                <a:solidFill>
                  <a:schemeClr val="bg1"/>
                </a:solidFill>
              </a:rPr>
            </a:br>
            <a:r>
              <a:rPr lang="en-US" sz="2000" dirty="0" err="1" smtClean="0">
                <a:solidFill>
                  <a:schemeClr val="bg1"/>
                </a:solidFill>
              </a:rPr>
              <a:t>Ramona.Blanes@glasgow.ac.uk</a:t>
            </a:r>
            <a:r>
              <a:rPr lang="en-US" sz="2000" dirty="0" smtClean="0">
                <a:solidFill>
                  <a:schemeClr val="bg1"/>
                </a:solidFill>
              </a:rPr>
              <a:t/>
            </a:r>
            <a:br>
              <a:rPr lang="en-US" sz="2000" dirty="0" smtClean="0">
                <a:solidFill>
                  <a:schemeClr val="bg1"/>
                </a:solidFill>
              </a:rPr>
            </a:br>
            <a:r>
              <a:rPr lang="en-US" sz="2000" dirty="0" err="1" smtClean="0">
                <a:solidFill>
                  <a:schemeClr val="bg1"/>
                </a:solidFill>
              </a:rPr>
              <a:t>Clare.McManus@glasgow.ac.uk</a:t>
            </a:r>
            <a:endParaRPr lang="en-US" sz="2000" dirty="0">
              <a:solidFill>
                <a:schemeClr val="bg1"/>
              </a:solidFill>
              <a:ea typeface="+mj-ea"/>
            </a:endParaRPr>
          </a:p>
        </p:txBody>
      </p:sp>
      <p:pic>
        <p:nvPicPr>
          <p:cNvPr id="30" name="Picture 29"/>
          <p:cNvPicPr>
            <a:picLocks noChangeAspect="1"/>
          </p:cNvPicPr>
          <p:nvPr/>
        </p:nvPicPr>
        <p:blipFill>
          <a:blip r:embed="rId6"/>
          <a:stretch>
            <a:fillRect/>
          </a:stretch>
        </p:blipFill>
        <p:spPr>
          <a:xfrm>
            <a:off x="3872447" y="4426272"/>
            <a:ext cx="201600" cy="201600"/>
          </a:xfrm>
          <a:prstGeom prst="rect">
            <a:avLst/>
          </a:prstGeom>
        </p:spPr>
      </p:pic>
      <p:pic>
        <p:nvPicPr>
          <p:cNvPr id="31" name="Picture 30"/>
          <p:cNvPicPr>
            <a:picLocks noChangeAspect="1"/>
          </p:cNvPicPr>
          <p:nvPr/>
        </p:nvPicPr>
        <p:blipFill>
          <a:blip r:embed="rId7"/>
          <a:stretch>
            <a:fillRect/>
          </a:stretch>
        </p:blipFill>
        <p:spPr>
          <a:xfrm>
            <a:off x="3851920" y="4786583"/>
            <a:ext cx="242653" cy="201600"/>
          </a:xfrm>
          <a:prstGeom prst="rect">
            <a:avLst/>
          </a:prstGeom>
        </p:spPr>
      </p:pic>
      <p:sp>
        <p:nvSpPr>
          <p:cNvPr id="32" name="TextBox 31"/>
          <p:cNvSpPr txBox="1"/>
          <p:nvPr/>
        </p:nvSpPr>
        <p:spPr>
          <a:xfrm>
            <a:off x="4003974" y="4371950"/>
            <a:ext cx="1680647" cy="193899"/>
          </a:xfrm>
          <a:prstGeom prst="rect">
            <a:avLst/>
          </a:prstGeom>
          <a:noFill/>
        </p:spPr>
        <p:txBody>
          <a:bodyPr wrap="square" rtlCol="0">
            <a:spAutoFit/>
          </a:bodyPr>
          <a:lstStyle/>
          <a:p>
            <a:r>
              <a:rPr lang="en-US" sz="1200" dirty="0" smtClean="0">
                <a:solidFill>
                  <a:schemeClr val="bg1"/>
                </a:solidFill>
                <a:latin typeface="+mn-lt"/>
                <a:cs typeface="Helvetica"/>
              </a:rPr>
              <a:t>/</a:t>
            </a:r>
            <a:r>
              <a:rPr lang="en-US" sz="1200" b="1" dirty="0" err="1" smtClean="0">
                <a:solidFill>
                  <a:schemeClr val="bg1"/>
                </a:solidFill>
                <a:latin typeface="+mn-lt"/>
                <a:cs typeface="Helvetica"/>
              </a:rPr>
              <a:t>glasgowuniversity</a:t>
            </a:r>
            <a:endParaRPr lang="en-US" sz="1200" b="1" dirty="0">
              <a:solidFill>
                <a:schemeClr val="bg1"/>
              </a:solidFill>
              <a:latin typeface="+mn-lt"/>
              <a:cs typeface="Helvetica"/>
            </a:endParaRPr>
          </a:p>
        </p:txBody>
      </p:sp>
      <p:sp>
        <p:nvSpPr>
          <p:cNvPr id="33" name="TextBox 32"/>
          <p:cNvSpPr txBox="1"/>
          <p:nvPr/>
        </p:nvSpPr>
        <p:spPr>
          <a:xfrm>
            <a:off x="4010741" y="4711982"/>
            <a:ext cx="1409756" cy="276999"/>
          </a:xfrm>
          <a:prstGeom prst="rect">
            <a:avLst/>
          </a:prstGeom>
          <a:noFill/>
        </p:spPr>
        <p:txBody>
          <a:bodyPr wrap="square" rtlCol="0">
            <a:spAutoFit/>
          </a:bodyPr>
          <a:lstStyle/>
          <a:p>
            <a:r>
              <a:rPr lang="en-US" sz="1200" dirty="0">
                <a:solidFill>
                  <a:schemeClr val="bg1"/>
                </a:solidFill>
                <a:latin typeface="+mn-lt"/>
                <a:cs typeface="Helvetica"/>
              </a:rPr>
              <a:t>@</a:t>
            </a:r>
            <a:r>
              <a:rPr lang="en-US" sz="1200" b="1" dirty="0" err="1" smtClean="0">
                <a:solidFill>
                  <a:schemeClr val="bg1"/>
                </a:solidFill>
                <a:latin typeface="+mn-lt"/>
                <a:cs typeface="Helvetica"/>
              </a:rPr>
              <a:t>UofGlasgow</a:t>
            </a:r>
            <a:endParaRPr lang="en-US" sz="1200" b="1" dirty="0">
              <a:solidFill>
                <a:schemeClr val="bg1"/>
              </a:solidFill>
              <a:latin typeface="+mn-lt"/>
              <a:cs typeface="Helvetica"/>
            </a:endParaRPr>
          </a:p>
        </p:txBody>
      </p:sp>
      <p:pic>
        <p:nvPicPr>
          <p:cNvPr id="34" name="Picture 33"/>
          <p:cNvPicPr>
            <a:picLocks noChangeAspect="1"/>
          </p:cNvPicPr>
          <p:nvPr/>
        </p:nvPicPr>
        <p:blipFill>
          <a:blip r:embed="rId8"/>
          <a:stretch>
            <a:fillRect/>
          </a:stretch>
        </p:blipFill>
        <p:spPr>
          <a:xfrm>
            <a:off x="5511414" y="4426272"/>
            <a:ext cx="201600" cy="201600"/>
          </a:xfrm>
          <a:prstGeom prst="rect">
            <a:avLst/>
          </a:prstGeom>
        </p:spPr>
      </p:pic>
      <p:sp>
        <p:nvSpPr>
          <p:cNvPr id="35" name="TextBox 34"/>
          <p:cNvSpPr txBox="1"/>
          <p:nvPr/>
        </p:nvSpPr>
        <p:spPr>
          <a:xfrm>
            <a:off x="5713014" y="4371950"/>
            <a:ext cx="1387068" cy="155122"/>
          </a:xfrm>
          <a:prstGeom prst="rect">
            <a:avLst/>
          </a:prstGeom>
          <a:noFill/>
        </p:spPr>
        <p:txBody>
          <a:bodyPr wrap="square" rtlCol="0">
            <a:spAutoFit/>
          </a:bodyPr>
          <a:lstStyle/>
          <a:p>
            <a:r>
              <a:rPr lang="en-US" sz="1200" b="1" dirty="0">
                <a:solidFill>
                  <a:schemeClr val="bg1"/>
                </a:solidFill>
                <a:latin typeface="+mn-lt"/>
                <a:cs typeface="Helvetica"/>
              </a:rPr>
              <a:t>@</a:t>
            </a:r>
            <a:r>
              <a:rPr lang="en-US" sz="1200" b="1" dirty="0" err="1" smtClean="0">
                <a:solidFill>
                  <a:schemeClr val="bg1"/>
                </a:solidFill>
                <a:latin typeface="+mn-lt"/>
                <a:cs typeface="Helvetica"/>
              </a:rPr>
              <a:t>UofGlasgow</a:t>
            </a:r>
            <a:endParaRPr lang="en-US" sz="1200" b="1" dirty="0">
              <a:solidFill>
                <a:schemeClr val="bg1"/>
              </a:solidFill>
              <a:latin typeface="+mn-lt"/>
              <a:cs typeface="Helvetica"/>
            </a:endParaRPr>
          </a:p>
        </p:txBody>
      </p:sp>
      <p:pic>
        <p:nvPicPr>
          <p:cNvPr id="36" name="Picture 3" descr="C:\Users\am384c\Desktop\vin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1297" y="4773817"/>
            <a:ext cx="201600" cy="201600"/>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4" descr="C:\Users\am384c\Desktop\snapcha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78959" y="4766302"/>
            <a:ext cx="201600" cy="201600"/>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TextBox 37"/>
          <p:cNvSpPr txBox="1"/>
          <p:nvPr/>
        </p:nvSpPr>
        <p:spPr>
          <a:xfrm>
            <a:off x="5987273" y="4711982"/>
            <a:ext cx="1387068" cy="155120"/>
          </a:xfrm>
          <a:prstGeom prst="rect">
            <a:avLst/>
          </a:prstGeom>
          <a:noFill/>
        </p:spPr>
        <p:txBody>
          <a:bodyPr wrap="square" rtlCol="0">
            <a:spAutoFit/>
          </a:bodyPr>
          <a:lstStyle/>
          <a:p>
            <a:r>
              <a:rPr lang="en-US" sz="1200" b="1" dirty="0" err="1" smtClean="0">
                <a:solidFill>
                  <a:schemeClr val="bg1"/>
                </a:solidFill>
                <a:latin typeface="+mn-lt"/>
                <a:cs typeface="Helvetica"/>
              </a:rPr>
              <a:t>UofGlasgow</a:t>
            </a:r>
            <a:endParaRPr lang="en-US" sz="1200" b="1" dirty="0">
              <a:solidFill>
                <a:schemeClr val="bg1"/>
              </a:solidFill>
              <a:latin typeface="+mn-lt"/>
              <a:cs typeface="Helvetica"/>
            </a:endParaRPr>
          </a:p>
        </p:txBody>
      </p:sp>
      <p:pic>
        <p:nvPicPr>
          <p:cNvPr id="45" name="Shape 150"/>
          <p:cNvPicPr preferRelativeResize="0">
            <a:picLocks noChangeAspect="1"/>
          </p:cNvPicPr>
          <p:nvPr/>
        </p:nvPicPr>
        <p:blipFill>
          <a:blip r:embed="rId11">
            <a:alphaModFix/>
          </a:blip>
          <a:stretch>
            <a:fillRect/>
          </a:stretch>
        </p:blipFill>
        <p:spPr>
          <a:xfrm>
            <a:off x="8257071" y="4612346"/>
            <a:ext cx="201600" cy="201600"/>
          </a:xfrm>
          <a:prstGeom prst="rect">
            <a:avLst/>
          </a:prstGeom>
          <a:noFill/>
          <a:ln>
            <a:noFill/>
          </a:ln>
        </p:spPr>
      </p:pic>
      <p:pic>
        <p:nvPicPr>
          <p:cNvPr id="46" name="Picture 45"/>
          <p:cNvPicPr>
            <a:picLocks noChangeAspect="1"/>
          </p:cNvPicPr>
          <p:nvPr/>
        </p:nvPicPr>
        <p:blipFill>
          <a:blip r:embed="rId12"/>
          <a:stretch>
            <a:fillRect/>
          </a:stretch>
        </p:blipFill>
        <p:spPr>
          <a:xfrm>
            <a:off x="7960820" y="4612346"/>
            <a:ext cx="201599" cy="201600"/>
          </a:xfrm>
          <a:prstGeom prst="rect">
            <a:avLst/>
          </a:prstGeom>
        </p:spPr>
      </p:pic>
      <p:pic>
        <p:nvPicPr>
          <p:cNvPr id="47" name="Picture 46"/>
          <p:cNvPicPr>
            <a:picLocks noChangeAspect="1"/>
          </p:cNvPicPr>
          <p:nvPr/>
        </p:nvPicPr>
        <p:blipFill rotWithShape="1">
          <a:blip r:embed="rId13"/>
          <a:srcRect l="2659" t="2922" r="3142" b="3299"/>
          <a:stretch/>
        </p:blipFill>
        <p:spPr>
          <a:xfrm>
            <a:off x="7685424" y="4614252"/>
            <a:ext cx="207067" cy="201600"/>
          </a:xfrm>
          <a:prstGeom prst="rect">
            <a:avLst/>
          </a:prstGeom>
        </p:spPr>
      </p:pic>
      <p:pic>
        <p:nvPicPr>
          <p:cNvPr id="48" name="Picture 47"/>
          <p:cNvPicPr>
            <a:picLocks noChangeAspect="1"/>
          </p:cNvPicPr>
          <p:nvPr/>
        </p:nvPicPr>
        <p:blipFill>
          <a:blip r:embed="rId14"/>
          <a:stretch>
            <a:fillRect/>
          </a:stretch>
        </p:blipFill>
        <p:spPr>
          <a:xfrm>
            <a:off x="8535118" y="4610057"/>
            <a:ext cx="201600" cy="201600"/>
          </a:xfrm>
          <a:prstGeom prst="rect">
            <a:avLst/>
          </a:prstGeom>
        </p:spPr>
      </p:pic>
      <p:pic>
        <p:nvPicPr>
          <p:cNvPr id="49" name="Picture 48"/>
          <p:cNvPicPr>
            <a:picLocks noChangeAspect="1"/>
          </p:cNvPicPr>
          <p:nvPr/>
        </p:nvPicPr>
        <p:blipFill>
          <a:blip r:embed="rId15"/>
          <a:stretch>
            <a:fillRect/>
          </a:stretch>
        </p:blipFill>
        <p:spPr>
          <a:xfrm>
            <a:off x="7389486" y="4614252"/>
            <a:ext cx="201600" cy="201600"/>
          </a:xfrm>
          <a:prstGeom prst="rect">
            <a:avLst/>
          </a:prstGeom>
        </p:spPr>
      </p:pic>
      <p:sp>
        <p:nvSpPr>
          <p:cNvPr id="50" name="TextBox 49"/>
          <p:cNvSpPr txBox="1"/>
          <p:nvPr/>
        </p:nvSpPr>
        <p:spPr>
          <a:xfrm>
            <a:off x="7236296" y="4861303"/>
            <a:ext cx="2197203" cy="215444"/>
          </a:xfrm>
          <a:prstGeom prst="rect">
            <a:avLst/>
          </a:prstGeom>
          <a:noFill/>
        </p:spPr>
        <p:txBody>
          <a:bodyPr wrap="square" rtlCol="0">
            <a:spAutoFit/>
          </a:bodyPr>
          <a:lstStyle/>
          <a:p>
            <a:r>
              <a:rPr lang="en-US" sz="800" b="1" dirty="0" smtClean="0">
                <a:solidFill>
                  <a:schemeClr val="bg1"/>
                </a:solidFill>
                <a:latin typeface="+mn-lt"/>
                <a:cs typeface="Helvetica"/>
              </a:rPr>
              <a:t>Search: University of Glasgow</a:t>
            </a:r>
            <a:endParaRPr lang="en-US" sz="800" b="1" dirty="0">
              <a:solidFill>
                <a:schemeClr val="bg1"/>
              </a:solidFill>
              <a:latin typeface="+mn-lt"/>
              <a:cs typeface="Helvetica"/>
            </a:endParaRPr>
          </a:p>
        </p:txBody>
      </p:sp>
    </p:spTree>
    <p:extLst>
      <p:ext uri="{BB962C8B-B14F-4D97-AF65-F5344CB8AC3E}">
        <p14:creationId xmlns:p14="http://schemas.microsoft.com/office/powerpoint/2010/main" val="12775048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
            <a:ext cx="9144000" cy="5141976"/>
          </a:xfrm>
          <a:prstGeom prst="rect">
            <a:avLst/>
          </a:prstGeom>
        </p:spPr>
      </p:pic>
    </p:spTree>
    <p:extLst>
      <p:ext uri="{BB962C8B-B14F-4D97-AF65-F5344CB8AC3E}">
        <p14:creationId xmlns:p14="http://schemas.microsoft.com/office/powerpoint/2010/main" val="3071984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414615" cy="5143500"/>
          </a:xfrm>
          <a:prstGeom prst="rect">
            <a:avLst/>
          </a:prstGeom>
        </p:spPr>
      </p:pic>
      <p:pic>
        <p:nvPicPr>
          <p:cNvPr id="6" name="Picture 10" descr="UoG_keyline_regular_lockup.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a:spLocks noGrp="1"/>
          </p:cNvSpPr>
          <p:nvPr>
            <p:ph type="title"/>
          </p:nvPr>
        </p:nvSpPr>
        <p:spPr>
          <a:xfrm>
            <a:off x="539551" y="1203599"/>
            <a:ext cx="3744417" cy="504055"/>
          </a:xfrm>
        </p:spPr>
        <p:txBody>
          <a:bodyPr/>
          <a:lstStyle/>
          <a:p>
            <a:r>
              <a:rPr lang="en-US" sz="2400" dirty="0"/>
              <a:t>Notable Alumni</a:t>
            </a:r>
          </a:p>
        </p:txBody>
      </p:sp>
      <p:sp>
        <p:nvSpPr>
          <p:cNvPr id="8" name="Title 1"/>
          <p:cNvSpPr txBox="1">
            <a:spLocks/>
          </p:cNvSpPr>
          <p:nvPr/>
        </p:nvSpPr>
        <p:spPr>
          <a:xfrm>
            <a:off x="564874" y="1203599"/>
            <a:ext cx="4583190" cy="432047"/>
          </a:xfrm>
          <a:prstGeom prst="rect">
            <a:avLst/>
          </a:prstGeom>
          <a:solidFill>
            <a:schemeClr val="bg1">
              <a:alpha val="90000"/>
            </a:schemeClr>
          </a:solidFill>
        </p:spPr>
        <p:txBody>
          <a:bodyPr/>
          <a:lstStyle>
            <a:lvl1pPr algn="l" rtl="0" eaLnBrk="1" fontAlgn="base" hangingPunct="1">
              <a:lnSpc>
                <a:spcPct val="90000"/>
              </a:lnSpc>
              <a:spcBef>
                <a:spcPct val="0"/>
              </a:spcBef>
              <a:spcAft>
                <a:spcPct val="0"/>
              </a:spcAft>
              <a:defRPr sz="4400" b="1" spc="-10">
                <a:solidFill>
                  <a:schemeClr val="tx1"/>
                </a:solidFill>
                <a:latin typeface="Arial"/>
                <a:ea typeface="ヒラギノ角ゴ Pro W3" charset="0"/>
                <a:cs typeface="Arial"/>
              </a:defRPr>
            </a:lvl1pPr>
            <a:lvl2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2pPr>
            <a:lvl3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3pPr>
            <a:lvl4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4pPr>
            <a:lvl5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5pPr>
            <a:lvl6pPr marL="4572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9pPr>
          </a:lstStyle>
          <a:p>
            <a:r>
              <a:rPr lang="en-US" sz="2400" kern="0" dirty="0" smtClean="0"/>
              <a:t>Notable Alumni</a:t>
            </a:r>
            <a:endParaRPr lang="en-US" sz="2400" kern="0" dirty="0"/>
          </a:p>
        </p:txBody>
      </p:sp>
      <p:graphicFrame>
        <p:nvGraphicFramePr>
          <p:cNvPr id="16" name="Content Placeholder 15"/>
          <p:cNvGraphicFramePr>
            <a:graphicFrameLocks noGrp="1"/>
          </p:cNvGraphicFramePr>
          <p:nvPr>
            <p:ph idx="1"/>
            <p:extLst>
              <p:ext uri="{D42A27DB-BD31-4B8C-83A1-F6EECF244321}">
                <p14:modId xmlns:p14="http://schemas.microsoft.com/office/powerpoint/2010/main" val="3209473329"/>
              </p:ext>
            </p:extLst>
          </p:nvPr>
        </p:nvGraphicFramePr>
        <p:xfrm>
          <a:off x="564874" y="1707655"/>
          <a:ext cx="4583190" cy="26642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Title 1"/>
          <p:cNvSpPr txBox="1">
            <a:spLocks/>
          </p:cNvSpPr>
          <p:nvPr/>
        </p:nvSpPr>
        <p:spPr>
          <a:xfrm>
            <a:off x="564874" y="4495430"/>
            <a:ext cx="4583190" cy="524592"/>
          </a:xfrm>
          <a:prstGeom prst="rect">
            <a:avLst/>
          </a:prstGeom>
          <a:solidFill>
            <a:schemeClr val="bg1">
              <a:alpha val="90000"/>
            </a:schemeClr>
          </a:solidFill>
        </p:spPr>
        <p:txBody>
          <a:bodyPr>
            <a:normAutofit fontScale="40000" lnSpcReduction="20000"/>
          </a:bodyPr>
          <a:lstStyle>
            <a:lvl1pPr algn="l" rtl="0" eaLnBrk="1" fontAlgn="base" hangingPunct="1">
              <a:lnSpc>
                <a:spcPct val="90000"/>
              </a:lnSpc>
              <a:spcBef>
                <a:spcPct val="0"/>
              </a:spcBef>
              <a:spcAft>
                <a:spcPct val="0"/>
              </a:spcAft>
              <a:defRPr sz="4400" b="1" spc="-10">
                <a:solidFill>
                  <a:schemeClr val="tx1"/>
                </a:solidFill>
                <a:latin typeface="Arial"/>
                <a:ea typeface="ヒラギノ角ゴ Pro W3" charset="0"/>
                <a:cs typeface="Arial"/>
              </a:defRPr>
            </a:lvl1pPr>
            <a:lvl2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2pPr>
            <a:lvl3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3pPr>
            <a:lvl4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4pPr>
            <a:lvl5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5pPr>
            <a:lvl6pPr marL="4572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9pPr>
          </a:lstStyle>
          <a:p>
            <a:r>
              <a:rPr lang="en-US" sz="2400" b="0" dirty="0"/>
              <a:t>In addition Glasgow alumni can be found in the following world leading companies:</a:t>
            </a:r>
          </a:p>
          <a:p>
            <a:pPr marL="285750" indent="-285750">
              <a:buFont typeface="Arial" panose="020B0604020202020204" pitchFamily="34" charset="0"/>
              <a:buChar char="•"/>
            </a:pPr>
            <a:r>
              <a:rPr lang="en-GB" sz="2400" b="0" dirty="0"/>
              <a:t>Apple, Google, HSBC, JP Morgan, Rolls Royce, Facebook, Oxfam, British Council and </a:t>
            </a:r>
            <a:r>
              <a:rPr lang="en-GB" sz="2400" b="0" dirty="0" err="1" smtClean="0"/>
              <a:t>L’OReal</a:t>
            </a:r>
            <a:endParaRPr lang="en-GB" sz="2400" b="0" dirty="0"/>
          </a:p>
        </p:txBody>
      </p:sp>
    </p:spTree>
    <p:extLst>
      <p:ext uri="{BB962C8B-B14F-4D97-AF65-F5344CB8AC3E}">
        <p14:creationId xmlns:p14="http://schemas.microsoft.com/office/powerpoint/2010/main" val="3506927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38"/>
            <a:ext cx="9144000" cy="5143500"/>
          </a:xfrm>
          <a:prstGeom prst="rect">
            <a:avLst/>
          </a:prstGeom>
        </p:spPr>
      </p:pic>
      <p:pic>
        <p:nvPicPr>
          <p:cNvPr id="8" name="Picture 10" descr="UoG_keyline_regular_lockup.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bwMode="auto">
          <a:xfrm>
            <a:off x="564874" y="1203599"/>
            <a:ext cx="4583190" cy="432047"/>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Title 1"/>
          <p:cNvSpPr>
            <a:spLocks noGrp="1"/>
          </p:cNvSpPr>
          <p:nvPr>
            <p:ph type="title"/>
          </p:nvPr>
        </p:nvSpPr>
        <p:spPr>
          <a:xfrm>
            <a:off x="539552" y="1131590"/>
            <a:ext cx="4583190" cy="432047"/>
          </a:xfrm>
        </p:spPr>
        <p:txBody>
          <a:bodyPr/>
          <a:lstStyle/>
          <a:p>
            <a:r>
              <a:rPr lang="en-US" sz="2400" dirty="0" smtClean="0"/>
              <a:t>University Rankings</a:t>
            </a:r>
            <a:endParaRPr lang="en-US" sz="2400"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749040455"/>
              </p:ext>
            </p:extLst>
          </p:nvPr>
        </p:nvGraphicFramePr>
        <p:xfrm>
          <a:off x="611560" y="1707654"/>
          <a:ext cx="4536504" cy="3379088"/>
        </p:xfrm>
        <a:graphic>
          <a:graphicData uri="http://schemas.openxmlformats.org/drawingml/2006/table">
            <a:tbl>
              <a:tblPr firstRow="1" bandRow="1">
                <a:tableStyleId>{5C22544A-7EE6-4342-B048-85BDC9FD1C3A}</a:tableStyleId>
              </a:tblPr>
              <a:tblGrid>
                <a:gridCol w="3361033">
                  <a:extLst>
                    <a:ext uri="{9D8B030D-6E8A-4147-A177-3AD203B41FA5}">
                      <a16:colId xmlns:a16="http://schemas.microsoft.com/office/drawing/2014/main" val="2744681154"/>
                    </a:ext>
                  </a:extLst>
                </a:gridCol>
                <a:gridCol w="1175471">
                  <a:extLst>
                    <a:ext uri="{9D8B030D-6E8A-4147-A177-3AD203B41FA5}">
                      <a16:colId xmlns:a16="http://schemas.microsoft.com/office/drawing/2014/main" val="492576278"/>
                    </a:ext>
                  </a:extLst>
                </a:gridCol>
              </a:tblGrid>
              <a:tr h="442848">
                <a:tc>
                  <a:txBody>
                    <a:bodyPr/>
                    <a:lstStyle/>
                    <a:p>
                      <a:r>
                        <a:rPr lang="en-GB" dirty="0" smtClean="0"/>
                        <a:t>Rankings</a:t>
                      </a:r>
                      <a:endParaRPr lang="en-GB" dirty="0"/>
                    </a:p>
                  </a:txBody>
                  <a:tcPr/>
                </a:tc>
                <a:tc>
                  <a:txBody>
                    <a:bodyPr/>
                    <a:lstStyle/>
                    <a:p>
                      <a:pPr algn="ctr"/>
                      <a:r>
                        <a:rPr lang="en-GB" dirty="0" smtClean="0"/>
                        <a:t>Rank</a:t>
                      </a:r>
                      <a:endParaRPr lang="en-GB" dirty="0"/>
                    </a:p>
                  </a:txBody>
                  <a:tcPr/>
                </a:tc>
                <a:extLst>
                  <a:ext uri="{0D108BD9-81ED-4DB2-BD59-A6C34878D82A}">
                    <a16:rowId xmlns:a16="http://schemas.microsoft.com/office/drawing/2014/main" val="3736915765"/>
                  </a:ext>
                </a:extLst>
              </a:tr>
              <a:tr h="370840">
                <a:tc>
                  <a:txBody>
                    <a:bodyPr/>
                    <a:lstStyle/>
                    <a:p>
                      <a:r>
                        <a:rPr lang="en-GB" sz="1500" dirty="0" smtClean="0"/>
                        <a:t>QS World 2018</a:t>
                      </a:r>
                      <a:endParaRPr lang="en-GB" sz="1500" dirty="0"/>
                    </a:p>
                  </a:txBody>
                  <a:tcPr/>
                </a:tc>
                <a:tc>
                  <a:txBody>
                    <a:bodyPr/>
                    <a:lstStyle/>
                    <a:p>
                      <a:pPr algn="ctr"/>
                      <a:r>
                        <a:rPr lang="en-GB" sz="1500" dirty="0" smtClean="0"/>
                        <a:t>65  5*</a:t>
                      </a:r>
                      <a:endParaRPr lang="en-GB" sz="1500" dirty="0"/>
                    </a:p>
                  </a:txBody>
                  <a:tcPr/>
                </a:tc>
                <a:extLst>
                  <a:ext uri="{0D108BD9-81ED-4DB2-BD59-A6C34878D82A}">
                    <a16:rowId xmlns:a16="http://schemas.microsoft.com/office/drawing/2014/main" val="134655563"/>
                  </a:ext>
                </a:extLst>
              </a:tr>
              <a:tr h="370840">
                <a:tc>
                  <a:txBody>
                    <a:bodyPr/>
                    <a:lstStyle/>
                    <a:p>
                      <a:r>
                        <a:rPr lang="en-GB" sz="1500" dirty="0" smtClean="0"/>
                        <a:t>THE Global 2018</a:t>
                      </a:r>
                      <a:endParaRPr lang="en-GB" sz="1500" dirty="0"/>
                    </a:p>
                  </a:txBody>
                  <a:tcPr/>
                </a:tc>
                <a:tc>
                  <a:txBody>
                    <a:bodyPr/>
                    <a:lstStyle/>
                    <a:p>
                      <a:pPr algn="ctr"/>
                      <a:r>
                        <a:rPr lang="en-GB" sz="1500" dirty="0" smtClean="0"/>
                        <a:t>80</a:t>
                      </a:r>
                      <a:endParaRPr lang="en-GB" sz="1500" dirty="0"/>
                    </a:p>
                  </a:txBody>
                  <a:tcPr/>
                </a:tc>
                <a:extLst>
                  <a:ext uri="{0D108BD9-81ED-4DB2-BD59-A6C34878D82A}">
                    <a16:rowId xmlns:a16="http://schemas.microsoft.com/office/drawing/2014/main" val="4224400819"/>
                  </a:ext>
                </a:extLst>
              </a:tr>
              <a:tr h="370840">
                <a:tc>
                  <a:txBody>
                    <a:bodyPr/>
                    <a:lstStyle/>
                    <a:p>
                      <a:r>
                        <a:rPr lang="en-GB" sz="1500" baseline="0" dirty="0" smtClean="0"/>
                        <a:t>UK Russell Group for student satisfaction</a:t>
                      </a:r>
                      <a:endParaRPr lang="en-GB" sz="1500" dirty="0"/>
                    </a:p>
                  </a:txBody>
                  <a:tcPr/>
                </a:tc>
                <a:tc>
                  <a:txBody>
                    <a:bodyPr/>
                    <a:lstStyle/>
                    <a:p>
                      <a:pPr algn="ctr"/>
                      <a:r>
                        <a:rPr lang="en-GB" sz="1500" dirty="0" smtClean="0"/>
                        <a:t>Joint</a:t>
                      </a:r>
                      <a:r>
                        <a:rPr lang="en-GB" sz="1500" baseline="0" dirty="0" smtClean="0"/>
                        <a:t> 1</a:t>
                      </a:r>
                      <a:r>
                        <a:rPr lang="en-GB" sz="1500" baseline="30000" dirty="0" smtClean="0"/>
                        <a:t>st</a:t>
                      </a:r>
                      <a:r>
                        <a:rPr lang="en-GB" sz="1500" baseline="0" dirty="0" smtClean="0"/>
                        <a:t> </a:t>
                      </a:r>
                      <a:endParaRPr lang="en-GB" sz="1500" dirty="0"/>
                    </a:p>
                  </a:txBody>
                  <a:tcPr/>
                </a:tc>
                <a:extLst>
                  <a:ext uri="{0D108BD9-81ED-4DB2-BD59-A6C34878D82A}">
                    <a16:rowId xmlns:a16="http://schemas.microsoft.com/office/drawing/2014/main" val="3885837274"/>
                  </a:ext>
                </a:extLst>
              </a:tr>
              <a:tr h="370840">
                <a:tc>
                  <a:txBody>
                    <a:bodyPr/>
                    <a:lstStyle/>
                    <a:p>
                      <a:r>
                        <a:rPr lang="en-GB" sz="1500" dirty="0" smtClean="0"/>
                        <a:t>THE Most international universities in the world</a:t>
                      </a:r>
                      <a:endParaRPr lang="en-GB" sz="1500" dirty="0"/>
                    </a:p>
                  </a:txBody>
                  <a:tcPr/>
                </a:tc>
                <a:tc>
                  <a:txBody>
                    <a:bodyPr/>
                    <a:lstStyle/>
                    <a:p>
                      <a:pPr algn="ctr"/>
                      <a:r>
                        <a:rPr lang="en-GB" sz="1500" dirty="0" smtClean="0"/>
                        <a:t>32</a:t>
                      </a:r>
                      <a:endParaRPr lang="en-GB" sz="1500" dirty="0"/>
                    </a:p>
                  </a:txBody>
                  <a:tcPr/>
                </a:tc>
                <a:extLst>
                  <a:ext uri="{0D108BD9-81ED-4DB2-BD59-A6C34878D82A}">
                    <a16:rowId xmlns:a16="http://schemas.microsoft.com/office/drawing/2014/main" val="10004"/>
                  </a:ext>
                </a:extLst>
              </a:tr>
              <a:tr h="370840">
                <a:tc gridSpan="2">
                  <a:txBody>
                    <a:bodyPr/>
                    <a:lstStyle/>
                    <a:p>
                      <a:r>
                        <a:rPr lang="en-GB" sz="1500" dirty="0" smtClean="0"/>
                        <a:t>Sunday</a:t>
                      </a:r>
                      <a:r>
                        <a:rPr lang="en-GB" sz="1500" baseline="0" dirty="0" smtClean="0"/>
                        <a:t> Times/The Times Scottish University of the Year 2018</a:t>
                      </a:r>
                      <a:endParaRPr lang="en-GB" sz="1500" dirty="0"/>
                    </a:p>
                  </a:txBody>
                  <a:tcPr/>
                </a:tc>
                <a:tc hMerge="1">
                  <a:txBody>
                    <a:bodyPr/>
                    <a:lstStyle/>
                    <a:p>
                      <a:pPr algn="ctr"/>
                      <a:endParaRPr lang="en-GB" dirty="0"/>
                    </a:p>
                  </a:txBody>
                  <a:tcPr/>
                </a:tc>
                <a:extLst>
                  <a:ext uri="{0D108BD9-81ED-4DB2-BD59-A6C34878D82A}">
                    <a16:rowId xmlns:a16="http://schemas.microsoft.com/office/drawing/2014/main" val="3281406825"/>
                  </a:ext>
                </a:extLst>
              </a:tr>
              <a:tr h="370840">
                <a:tc gridSpan="2">
                  <a:txBody>
                    <a:bodyPr/>
                    <a:lstStyle/>
                    <a:p>
                      <a:r>
                        <a:rPr lang="en-GB" sz="1500" dirty="0" smtClean="0"/>
                        <a:t>Winner</a:t>
                      </a:r>
                      <a:r>
                        <a:rPr lang="en-GB" sz="1500" baseline="0" dirty="0" smtClean="0"/>
                        <a:t> of the 2013 and 2017 Queen’s Anniversary Prize for Further and Higher Education</a:t>
                      </a:r>
                      <a:endParaRPr lang="en-GB" sz="1500" dirty="0"/>
                    </a:p>
                  </a:txBody>
                  <a:tcPr/>
                </a:tc>
                <a:tc hMerge="1">
                  <a:txBody>
                    <a:bodyPr/>
                    <a:lstStyle/>
                    <a:p>
                      <a:endParaRPr lang="en-GB" dirty="0"/>
                    </a:p>
                  </a:txBody>
                  <a:tcPr/>
                </a:tc>
                <a:extLst>
                  <a:ext uri="{0D108BD9-81ED-4DB2-BD59-A6C34878D82A}">
                    <a16:rowId xmlns:a16="http://schemas.microsoft.com/office/drawing/2014/main" val="3638781308"/>
                  </a:ext>
                </a:extLst>
              </a:tr>
            </a:tbl>
          </a:graphicData>
        </a:graphic>
      </p:graphicFrame>
    </p:spTree>
    <p:extLst>
      <p:ext uri="{BB962C8B-B14F-4D97-AF65-F5344CB8AC3E}">
        <p14:creationId xmlns:p14="http://schemas.microsoft.com/office/powerpoint/2010/main" val="42603232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6" y="0"/>
            <a:ext cx="9144000" cy="5143500"/>
          </a:xfrm>
          <a:prstGeom prst="rect">
            <a:avLst/>
          </a:prstGeom>
        </p:spPr>
      </p:pic>
      <p:pic>
        <p:nvPicPr>
          <p:cNvPr id="6" name="Picture 10" descr="UoG_keyline_regular_lockup.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bwMode="auto">
          <a:xfrm>
            <a:off x="564874" y="1203599"/>
            <a:ext cx="4727206" cy="432047"/>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Title 1"/>
          <p:cNvSpPr>
            <a:spLocks noGrp="1"/>
          </p:cNvSpPr>
          <p:nvPr>
            <p:ph type="title"/>
          </p:nvPr>
        </p:nvSpPr>
        <p:spPr>
          <a:xfrm>
            <a:off x="564874" y="1203599"/>
            <a:ext cx="4727206" cy="432047"/>
          </a:xfrm>
        </p:spPr>
        <p:txBody>
          <a:bodyPr/>
          <a:lstStyle/>
          <a:p>
            <a:r>
              <a:rPr lang="en-US" sz="2400" dirty="0" smtClean="0"/>
              <a:t>Research figures</a:t>
            </a:r>
            <a:endParaRPr lang="en-US" sz="2400"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893759219"/>
              </p:ext>
            </p:extLst>
          </p:nvPr>
        </p:nvGraphicFramePr>
        <p:xfrm>
          <a:off x="611560" y="1844949"/>
          <a:ext cx="4680520" cy="2834640"/>
        </p:xfrm>
        <a:graphic>
          <a:graphicData uri="http://schemas.openxmlformats.org/drawingml/2006/table">
            <a:tbl>
              <a:tblPr bandRow="1">
                <a:tableStyleId>{5C22544A-7EE6-4342-B048-85BDC9FD1C3A}</a:tableStyleId>
              </a:tblPr>
              <a:tblGrid>
                <a:gridCol w="3600400">
                  <a:extLst>
                    <a:ext uri="{9D8B030D-6E8A-4147-A177-3AD203B41FA5}">
                      <a16:colId xmlns:a16="http://schemas.microsoft.com/office/drawing/2014/main" val="1748885491"/>
                    </a:ext>
                  </a:extLst>
                </a:gridCol>
                <a:gridCol w="1080120">
                  <a:extLst>
                    <a:ext uri="{9D8B030D-6E8A-4147-A177-3AD203B41FA5}">
                      <a16:colId xmlns:a16="http://schemas.microsoft.com/office/drawing/2014/main" val="2669946129"/>
                    </a:ext>
                  </a:extLst>
                </a:gridCol>
              </a:tblGrid>
              <a:tr h="222745">
                <a:tc>
                  <a:txBody>
                    <a:bodyPr/>
                    <a:lstStyle/>
                    <a:p>
                      <a:r>
                        <a:rPr lang="en-GB" sz="1600" dirty="0" smtClean="0"/>
                        <a:t>Active researchers</a:t>
                      </a:r>
                      <a:endParaRPr lang="en-GB" sz="1600" dirty="0"/>
                    </a:p>
                  </a:txBody>
                  <a:tcPr/>
                </a:tc>
                <a:tc>
                  <a:txBody>
                    <a:bodyPr/>
                    <a:lstStyle/>
                    <a:p>
                      <a:pPr algn="ctr"/>
                      <a:r>
                        <a:rPr lang="en-GB" sz="1600" dirty="0" smtClean="0"/>
                        <a:t>2000+</a:t>
                      </a:r>
                      <a:endParaRPr lang="en-GB" sz="1600" dirty="0"/>
                    </a:p>
                  </a:txBody>
                  <a:tcPr/>
                </a:tc>
                <a:extLst>
                  <a:ext uri="{0D108BD9-81ED-4DB2-BD59-A6C34878D82A}">
                    <a16:rowId xmlns:a16="http://schemas.microsoft.com/office/drawing/2014/main" val="1370874774"/>
                  </a:ext>
                </a:extLst>
              </a:tr>
              <a:tr h="24750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latin typeface="Arial" panose="020B0604020202020204" pitchFamily="34" charset="0"/>
                          <a:cs typeface="Arial" panose="020B0604020202020204" pitchFamily="34" charset="0"/>
                        </a:rPr>
                        <a:t>Annual research income</a:t>
                      </a:r>
                      <a:endParaRPr lang="en-US" sz="1600" b="1" dirty="0" smtClean="0">
                        <a:solidFill>
                          <a:schemeClr val="tx2"/>
                        </a:solidFill>
                        <a:latin typeface="Arial" panose="020B0604020202020204" pitchFamily="34" charset="0"/>
                        <a:cs typeface="Arial" panose="020B0604020202020204" pitchFamily="34" charset="0"/>
                      </a:endParaRPr>
                    </a:p>
                  </a:txBody>
                  <a:tcPr/>
                </a:tc>
                <a:tc>
                  <a:txBody>
                    <a:bodyPr/>
                    <a:lstStyle/>
                    <a:p>
                      <a:pPr algn="ctr"/>
                      <a:r>
                        <a:rPr lang="en-GB" sz="1600" dirty="0" smtClean="0"/>
                        <a:t>£189.5m</a:t>
                      </a:r>
                      <a:endParaRPr lang="en-GB" sz="1600" dirty="0"/>
                    </a:p>
                  </a:txBody>
                  <a:tcPr/>
                </a:tc>
                <a:extLst>
                  <a:ext uri="{0D108BD9-81ED-4DB2-BD59-A6C34878D82A}">
                    <a16:rowId xmlns:a16="http://schemas.microsoft.com/office/drawing/2014/main" val="2476632464"/>
                  </a:ext>
                </a:extLst>
              </a:tr>
              <a:tr h="200257">
                <a:tc>
                  <a:txBody>
                    <a:bodyPr/>
                    <a:lstStyle/>
                    <a:p>
                      <a:r>
                        <a:rPr lang="en-GB" sz="1600" dirty="0" smtClean="0">
                          <a:solidFill>
                            <a:schemeClr val="tx2"/>
                          </a:solidFill>
                          <a:latin typeface="Arial" panose="020B0604020202020204" pitchFamily="34" charset="0"/>
                          <a:cs typeface="Arial" panose="020B0604020202020204" pitchFamily="34" charset="0"/>
                        </a:rPr>
                        <a:t>Direct contribution to Scotland’s GDP</a:t>
                      </a:r>
                      <a:endParaRPr lang="en-GB" sz="1600" dirty="0"/>
                    </a:p>
                  </a:txBody>
                  <a:tcPr/>
                </a:tc>
                <a:tc>
                  <a:txBody>
                    <a:bodyPr/>
                    <a:lstStyle/>
                    <a:p>
                      <a:pPr algn="ctr"/>
                      <a:r>
                        <a:rPr lang="en-GB" sz="1600" dirty="0" smtClean="0"/>
                        <a:t>0.5%</a:t>
                      </a:r>
                      <a:endParaRPr lang="en-GB" sz="1600" dirty="0"/>
                    </a:p>
                  </a:txBody>
                  <a:tcPr/>
                </a:tc>
                <a:extLst>
                  <a:ext uri="{0D108BD9-81ED-4DB2-BD59-A6C34878D82A}">
                    <a16:rowId xmlns:a16="http://schemas.microsoft.com/office/drawing/2014/main" val="4195383473"/>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smtClean="0">
                          <a:solidFill>
                            <a:schemeClr val="tx2"/>
                          </a:solidFill>
                          <a:latin typeface="Arial" panose="020B0604020202020204" pitchFamily="34" charset="0"/>
                          <a:cs typeface="Arial" panose="020B0604020202020204" pitchFamily="34" charset="0"/>
                        </a:rPr>
                        <a:t>Direct contribution to Glasgow’s GDP</a:t>
                      </a:r>
                    </a:p>
                  </a:txBody>
                  <a:tcPr/>
                </a:tc>
                <a:tc>
                  <a:txBody>
                    <a:bodyPr/>
                    <a:lstStyle/>
                    <a:p>
                      <a:pPr algn="ctr"/>
                      <a:r>
                        <a:rPr lang="en-GB" sz="1600" dirty="0" smtClean="0"/>
                        <a:t>3%+</a:t>
                      </a:r>
                      <a:endParaRPr lang="en-GB" sz="1600" dirty="0"/>
                    </a:p>
                  </a:txBody>
                  <a:tcPr/>
                </a:tc>
                <a:extLst>
                  <a:ext uri="{0D108BD9-81ED-4DB2-BD59-A6C34878D82A}">
                    <a16:rowId xmlns:a16="http://schemas.microsoft.com/office/drawing/2014/main" val="45643860"/>
                  </a:ext>
                </a:extLst>
              </a:tr>
              <a:tr h="24977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smtClean="0">
                          <a:solidFill>
                            <a:schemeClr val="tx2"/>
                          </a:solidFill>
                          <a:latin typeface="Arial" panose="020B0604020202020204" pitchFamily="34" charset="0"/>
                          <a:cs typeface="Arial" panose="020B0604020202020204" pitchFamily="34" charset="0"/>
                        </a:rPr>
                        <a:t>Research assessed as being world leading or internationally excellent</a:t>
                      </a:r>
                    </a:p>
                  </a:txBody>
                  <a:tcPr/>
                </a:tc>
                <a:tc>
                  <a:txBody>
                    <a:bodyPr/>
                    <a:lstStyle/>
                    <a:p>
                      <a:pPr algn="ctr"/>
                      <a:r>
                        <a:rPr lang="en-GB" sz="1600" dirty="0" smtClean="0"/>
                        <a:t>80%+</a:t>
                      </a:r>
                      <a:endParaRPr lang="en-GB" sz="1600" dirty="0"/>
                    </a:p>
                  </a:txBody>
                  <a:tcPr/>
                </a:tc>
                <a:extLst>
                  <a:ext uri="{0D108BD9-81ED-4DB2-BD59-A6C34878D82A}">
                    <a16:rowId xmlns:a16="http://schemas.microsoft.com/office/drawing/2014/main" val="613909716"/>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smtClean="0">
                          <a:solidFill>
                            <a:schemeClr val="tx2"/>
                          </a:solidFill>
                          <a:latin typeface="Arial" panose="020B0604020202020204" pitchFamily="34" charset="0"/>
                          <a:cs typeface="Arial" panose="020B0604020202020204" pitchFamily="34" charset="0"/>
                        </a:rPr>
                        <a:t>Research power – UK (REF, 2014)</a:t>
                      </a:r>
                    </a:p>
                  </a:txBody>
                  <a:tcPr/>
                </a:tc>
                <a:tc>
                  <a:txBody>
                    <a:bodyPr/>
                    <a:lstStyle/>
                    <a:p>
                      <a:pPr algn="ctr"/>
                      <a:r>
                        <a:rPr lang="en-GB" sz="1600" dirty="0" smtClean="0"/>
                        <a:t>12</a:t>
                      </a:r>
                      <a:r>
                        <a:rPr lang="en-GB" sz="1600" baseline="30000" dirty="0" smtClean="0"/>
                        <a:t>th</a:t>
                      </a:r>
                      <a:r>
                        <a:rPr lang="en-GB" sz="1600" dirty="0" smtClean="0"/>
                        <a:t> </a:t>
                      </a:r>
                      <a:endParaRPr lang="en-GB" sz="1600" dirty="0"/>
                    </a:p>
                  </a:txBody>
                  <a:tcPr/>
                </a:tc>
                <a:extLst>
                  <a:ext uri="{0D108BD9-81ED-4DB2-BD59-A6C34878D82A}">
                    <a16:rowId xmlns:a16="http://schemas.microsoft.com/office/drawing/2014/main" val="856602562"/>
                  </a:ext>
                </a:extLst>
              </a:tr>
              <a:tr h="37084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latin typeface="Arial" panose="020B0604020202020204" pitchFamily="34" charset="0"/>
                          <a:cs typeface="Arial" panose="020B0604020202020204" pitchFamily="34" charset="0"/>
                        </a:rPr>
                        <a:t>Top 10 of UK universities of annual research grants and contracts income (</a:t>
                      </a:r>
                      <a:r>
                        <a:rPr lang="en-US" sz="1600" dirty="0" err="1" smtClean="0">
                          <a:solidFill>
                            <a:schemeClr val="tx2"/>
                          </a:solidFill>
                          <a:latin typeface="Arial" panose="020B0604020202020204" pitchFamily="34" charset="0"/>
                          <a:cs typeface="Arial" panose="020B0604020202020204" pitchFamily="34" charset="0"/>
                        </a:rPr>
                        <a:t>HESA</a:t>
                      </a:r>
                      <a:r>
                        <a:rPr lang="en-US" sz="1600" dirty="0" smtClean="0">
                          <a:solidFill>
                            <a:schemeClr val="tx2"/>
                          </a:solidFill>
                          <a:latin typeface="Arial" panose="020B0604020202020204" pitchFamily="34" charset="0"/>
                          <a:cs typeface="Arial" panose="020B0604020202020204" pitchFamily="34" charset="0"/>
                        </a:rPr>
                        <a:t>)</a:t>
                      </a:r>
                      <a:endParaRPr lang="en-US" sz="1600" b="1" dirty="0" smtClean="0">
                        <a:solidFill>
                          <a:schemeClr val="tx2"/>
                        </a:solidFill>
                        <a:latin typeface="Arial" panose="020B0604020202020204" pitchFamily="34" charset="0"/>
                        <a:cs typeface="Arial" panose="020B0604020202020204" pitchFamily="34" charset="0"/>
                      </a:endParaRPr>
                    </a:p>
                  </a:txBody>
                  <a:tcPr/>
                </a:tc>
                <a:tc hMerge="1">
                  <a:txBody>
                    <a:bodyPr/>
                    <a:lstStyle/>
                    <a:p>
                      <a:endParaRPr lang="en-GB" dirty="0"/>
                    </a:p>
                  </a:txBody>
                  <a:tcPr/>
                </a:tc>
                <a:extLst>
                  <a:ext uri="{0D108BD9-81ED-4DB2-BD59-A6C34878D82A}">
                    <a16:rowId xmlns:a16="http://schemas.microsoft.com/office/drawing/2014/main" val="1404575264"/>
                  </a:ext>
                </a:extLst>
              </a:tr>
            </a:tbl>
          </a:graphicData>
        </a:graphic>
      </p:graphicFrame>
    </p:spTree>
    <p:extLst>
      <p:ext uri="{BB962C8B-B14F-4D97-AF65-F5344CB8AC3E}">
        <p14:creationId xmlns:p14="http://schemas.microsoft.com/office/powerpoint/2010/main" val="11850714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83"/>
            <a:ext cx="9144000" cy="5143500"/>
          </a:xfrm>
          <a:prstGeom prst="rect">
            <a:avLst/>
          </a:prstGeom>
        </p:spPr>
      </p:pic>
      <p:pic>
        <p:nvPicPr>
          <p:cNvPr id="5" name="Picture 4"/>
          <p:cNvPicPr>
            <a:picLocks noChangeAspect="1"/>
          </p:cNvPicPr>
          <p:nvPr/>
        </p:nvPicPr>
        <p:blipFill rotWithShape="1">
          <a:blip r:embed="rId4"/>
          <a:srcRect l="1310" r="1310"/>
          <a:stretch/>
        </p:blipFill>
        <p:spPr>
          <a:xfrm>
            <a:off x="1475656" y="1328058"/>
            <a:ext cx="6368054" cy="3547947"/>
          </a:xfrm>
          <a:prstGeom prst="rect">
            <a:avLst/>
          </a:prstGeom>
        </p:spPr>
      </p:pic>
      <p:sp>
        <p:nvSpPr>
          <p:cNvPr id="6" name="TextBox 5"/>
          <p:cNvSpPr txBox="1"/>
          <p:nvPr/>
        </p:nvSpPr>
        <p:spPr>
          <a:xfrm>
            <a:off x="1893607" y="663538"/>
            <a:ext cx="4752528" cy="461665"/>
          </a:xfrm>
          <a:prstGeom prst="rect">
            <a:avLst/>
          </a:prstGeom>
          <a:noFill/>
        </p:spPr>
        <p:txBody>
          <a:bodyPr wrap="square" rtlCol="0">
            <a:spAutoFit/>
          </a:bodyPr>
          <a:lstStyle/>
          <a:p>
            <a:r>
              <a:rPr lang="en-GB" b="1" dirty="0" smtClean="0">
                <a:solidFill>
                  <a:schemeClr val="bg1"/>
                </a:solidFill>
              </a:rPr>
              <a:t>Research Beacons</a:t>
            </a:r>
            <a:endParaRPr lang="en-GB" b="1" dirty="0">
              <a:solidFill>
                <a:schemeClr val="bg1"/>
              </a:solidFill>
            </a:endParaRPr>
          </a:p>
        </p:txBody>
      </p:sp>
    </p:spTree>
    <p:extLst>
      <p:ext uri="{BB962C8B-B14F-4D97-AF65-F5344CB8AC3E}">
        <p14:creationId xmlns:p14="http://schemas.microsoft.com/office/powerpoint/2010/main" val="3821011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10" descr="UoG_keyline_regular_lockup.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bwMode="auto">
          <a:xfrm>
            <a:off x="564874" y="1203599"/>
            <a:ext cx="4151142" cy="3715612"/>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Title 1"/>
          <p:cNvSpPr>
            <a:spLocks noGrp="1"/>
          </p:cNvSpPr>
          <p:nvPr>
            <p:ph type="title"/>
          </p:nvPr>
        </p:nvSpPr>
        <p:spPr>
          <a:xfrm>
            <a:off x="539551" y="1203599"/>
            <a:ext cx="3744417" cy="504055"/>
          </a:xfrm>
        </p:spPr>
        <p:txBody>
          <a:bodyPr/>
          <a:lstStyle/>
          <a:p>
            <a:r>
              <a:rPr lang="en-US" sz="2400" dirty="0" smtClean="0"/>
              <a:t>Internationalisation</a:t>
            </a:r>
            <a:endParaRPr lang="en-US" sz="2400" dirty="0"/>
          </a:p>
        </p:txBody>
      </p:sp>
      <p:sp>
        <p:nvSpPr>
          <p:cNvPr id="12" name="Content Placeholder 2"/>
          <p:cNvSpPr>
            <a:spLocks noGrp="1"/>
          </p:cNvSpPr>
          <p:nvPr>
            <p:ph idx="1"/>
          </p:nvPr>
        </p:nvSpPr>
        <p:spPr>
          <a:xfrm>
            <a:off x="539551" y="1851671"/>
            <a:ext cx="4176465" cy="3096343"/>
          </a:xfrm>
        </p:spPr>
        <p:txBody>
          <a:bodyPr/>
          <a:lstStyle/>
          <a:p>
            <a:pPr marL="0">
              <a:buFont typeface="Arial" panose="020B0604020202020204" pitchFamily="34" charset="0"/>
              <a:buChar char="•"/>
            </a:pPr>
            <a:r>
              <a:rPr lang="en-US" sz="1600" dirty="0">
                <a:solidFill>
                  <a:schemeClr val="tx2"/>
                </a:solidFill>
              </a:rPr>
              <a:t>Founder member of </a:t>
            </a:r>
            <a:r>
              <a:rPr lang="en-US" sz="1600" b="1" dirty="0">
                <a:solidFill>
                  <a:schemeClr val="tx2"/>
                </a:solidFill>
              </a:rPr>
              <a:t>Universitas </a:t>
            </a:r>
            <a:r>
              <a:rPr lang="en-US" sz="1600" b="1" dirty="0" smtClean="0">
                <a:solidFill>
                  <a:schemeClr val="tx2"/>
                </a:solidFill>
              </a:rPr>
              <a:t>21</a:t>
            </a:r>
          </a:p>
          <a:p>
            <a:pPr marL="0"/>
            <a:endParaRPr lang="en-US" sz="1600" b="1" dirty="0">
              <a:solidFill>
                <a:schemeClr val="tx2"/>
              </a:solidFill>
            </a:endParaRPr>
          </a:p>
          <a:p>
            <a:pPr marL="285750" indent="-285750">
              <a:buFont typeface="Arial" panose="020B0604020202020204" pitchFamily="34" charset="0"/>
              <a:buChar char="•"/>
            </a:pPr>
            <a:r>
              <a:rPr lang="en-US" sz="1600" b="1" dirty="0">
                <a:solidFill>
                  <a:schemeClr val="tx2"/>
                </a:solidFill>
              </a:rPr>
              <a:t>Strategic University research partners include:</a:t>
            </a:r>
          </a:p>
          <a:p>
            <a:pPr marL="0" indent="0"/>
            <a:r>
              <a:rPr lang="en-US" sz="1600" dirty="0" smtClean="0">
                <a:solidFill>
                  <a:schemeClr val="tx2"/>
                </a:solidFill>
              </a:rPr>
              <a:t>	Columbia </a:t>
            </a:r>
            <a:r>
              <a:rPr lang="en-US" sz="1600" dirty="0">
                <a:solidFill>
                  <a:schemeClr val="tx2"/>
                </a:solidFill>
              </a:rPr>
              <a:t>University, USA</a:t>
            </a:r>
          </a:p>
          <a:p>
            <a:pPr marL="0" indent="0"/>
            <a:r>
              <a:rPr lang="en-US" sz="1600" dirty="0" smtClean="0">
                <a:solidFill>
                  <a:schemeClr val="tx2"/>
                </a:solidFill>
              </a:rPr>
              <a:t>	McGill </a:t>
            </a:r>
            <a:r>
              <a:rPr lang="en-US" sz="1600" dirty="0">
                <a:solidFill>
                  <a:schemeClr val="tx2"/>
                </a:solidFill>
              </a:rPr>
              <a:t>University, </a:t>
            </a:r>
            <a:r>
              <a:rPr lang="en-US" sz="1600" dirty="0" smtClean="0">
                <a:solidFill>
                  <a:schemeClr val="tx2"/>
                </a:solidFill>
              </a:rPr>
              <a:t>Canada</a:t>
            </a:r>
          </a:p>
          <a:p>
            <a:pPr marL="0" indent="0"/>
            <a:r>
              <a:rPr lang="en-US" sz="1600" dirty="0">
                <a:solidFill>
                  <a:schemeClr val="tx2"/>
                </a:solidFill>
              </a:rPr>
              <a:t>	</a:t>
            </a:r>
            <a:r>
              <a:rPr lang="en-US" sz="1600" dirty="0" smtClean="0">
                <a:solidFill>
                  <a:schemeClr val="tx2"/>
                </a:solidFill>
              </a:rPr>
              <a:t>Nankai </a:t>
            </a:r>
            <a:r>
              <a:rPr lang="en-US" sz="1600" dirty="0">
                <a:solidFill>
                  <a:schemeClr val="tx2"/>
                </a:solidFill>
              </a:rPr>
              <a:t>University, China</a:t>
            </a:r>
          </a:p>
          <a:p>
            <a:endParaRPr lang="en-US" sz="1600" b="1" dirty="0">
              <a:solidFill>
                <a:schemeClr val="tx2"/>
              </a:solidFill>
            </a:endParaRPr>
          </a:p>
          <a:p>
            <a:pPr marL="285750" indent="-285750">
              <a:buFont typeface="Arial" panose="020B0604020202020204" pitchFamily="34" charset="0"/>
              <a:buChar char="•"/>
            </a:pPr>
            <a:r>
              <a:rPr lang="en-US" sz="1600" b="1" dirty="0">
                <a:solidFill>
                  <a:schemeClr val="tx2"/>
                </a:solidFill>
              </a:rPr>
              <a:t>Partnerships</a:t>
            </a:r>
            <a:r>
              <a:rPr lang="en-US" sz="1600" dirty="0">
                <a:solidFill>
                  <a:schemeClr val="tx2"/>
                </a:solidFill>
              </a:rPr>
              <a:t> with 200+ institutions </a:t>
            </a:r>
            <a:r>
              <a:rPr lang="en-US" sz="1600" dirty="0" smtClean="0">
                <a:solidFill>
                  <a:schemeClr val="tx2"/>
                </a:solidFill>
              </a:rPr>
              <a:t>globally</a:t>
            </a:r>
            <a:endParaRPr lang="en-GB" sz="1600" dirty="0"/>
          </a:p>
          <a:p>
            <a:pPr marL="0"/>
            <a:r>
              <a:rPr lang="en-US" sz="1600" dirty="0" smtClean="0">
                <a:solidFill>
                  <a:schemeClr val="tx2"/>
                </a:solidFill>
              </a:rPr>
              <a:t> </a:t>
            </a:r>
            <a:endParaRPr lang="en-US" sz="1600" dirty="0">
              <a:solidFill>
                <a:schemeClr val="tx2"/>
              </a:solidFill>
            </a:endParaRPr>
          </a:p>
        </p:txBody>
      </p:sp>
    </p:spTree>
    <p:extLst>
      <p:ext uri="{BB962C8B-B14F-4D97-AF65-F5344CB8AC3E}">
        <p14:creationId xmlns:p14="http://schemas.microsoft.com/office/powerpoint/2010/main" val="1265414302"/>
      </p:ext>
    </p:extLst>
  </p:cSld>
  <p:clrMapOvr>
    <a:masterClrMapping/>
  </p:clrMapOvr>
  <p:timing>
    <p:tnLst>
      <p:par>
        <p:cTn id="1" dur="indefinite" restart="never" nodeType="tmRoot"/>
      </p:par>
    </p:tnLst>
  </p:timing>
</p:sld>
</file>

<file path=ppt/theme/theme1.xml><?xml version="1.0" encoding="utf-8"?>
<a:theme xmlns:a="http://schemas.openxmlformats.org/drawingml/2006/main" name="UoG_PowerPoint_16.9">
  <a:themeElements>
    <a:clrScheme name="UofG">
      <a:dk1>
        <a:srgbClr val="003865"/>
      </a:dk1>
      <a:lt1>
        <a:srgbClr val="FFFFFE"/>
      </a:lt1>
      <a:dk2>
        <a:srgbClr val="003865"/>
      </a:dk2>
      <a:lt2>
        <a:srgbClr val="FFFFFE"/>
      </a:lt2>
      <a:accent1>
        <a:srgbClr val="5B4D6C"/>
      </a:accent1>
      <a:accent2>
        <a:srgbClr val="0075B0"/>
      </a:accent2>
      <a:accent3>
        <a:srgbClr val="951272"/>
      </a:accent3>
      <a:accent4>
        <a:srgbClr val="00B5D1"/>
      </a:accent4>
      <a:accent5>
        <a:srgbClr val="4F5961"/>
      </a:accent5>
      <a:accent6>
        <a:srgbClr val="500B29"/>
      </a:accent6>
      <a:hlink>
        <a:srgbClr val="0075B0"/>
      </a:hlink>
      <a:folHlink>
        <a:srgbClr val="003865"/>
      </a:folHlink>
    </a:clrScheme>
    <a:fontScheme name="Uof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23010</TotalTime>
  <Words>2008</Words>
  <Application>Microsoft Office PowerPoint</Application>
  <PresentationFormat>On-screen Show (16:9)</PresentationFormat>
  <Paragraphs>449</Paragraphs>
  <Slides>38</Slides>
  <Notes>31</Notes>
  <HiddenSlides>7</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ＭＳ Ｐゴシック</vt:lpstr>
      <vt:lpstr>Arial</vt:lpstr>
      <vt:lpstr>Calibri</vt:lpstr>
      <vt:lpstr>Helvetica</vt:lpstr>
      <vt:lpstr>Times New Roman</vt:lpstr>
      <vt:lpstr>ヒラギノ角ゴ Pro W3</vt:lpstr>
      <vt:lpstr>UoG_PowerPoint_16.9</vt:lpstr>
      <vt:lpstr>Welcome to the University of Glasgow</vt:lpstr>
      <vt:lpstr>PowerPoint Presentation</vt:lpstr>
      <vt:lpstr>PowerPoint Presentation</vt:lpstr>
      <vt:lpstr>PowerPoint Presentation</vt:lpstr>
      <vt:lpstr>Notable Alumni</vt:lpstr>
      <vt:lpstr>University Rankings</vt:lpstr>
      <vt:lpstr>Research figures</vt:lpstr>
      <vt:lpstr>PowerPoint Presentation</vt:lpstr>
      <vt:lpstr>Internationalisation</vt:lpstr>
      <vt:lpstr>Glasgow’s Chinese Connections</vt:lpstr>
      <vt:lpstr>Colleges</vt:lpstr>
      <vt:lpstr>College of MVLS</vt:lpstr>
      <vt:lpstr>College of Science and Engineering</vt:lpstr>
      <vt:lpstr>College of Social Sciences</vt:lpstr>
      <vt:lpstr>College of Arts</vt:lpstr>
      <vt:lpstr>BSc Single Honours Undergraduate Degree Path</vt:lpstr>
      <vt:lpstr>MA Joint Honours Undergraduate Degree Path</vt:lpstr>
      <vt:lpstr>UG Entry Requirements</vt:lpstr>
      <vt:lpstr>Postgraduate Taught Degree Path</vt:lpstr>
      <vt:lpstr>Postgraduate Research Degree Path</vt:lpstr>
      <vt:lpstr>English for Academic Study</vt:lpstr>
      <vt:lpstr>PG Entry Requirements</vt:lpstr>
      <vt:lpstr>Application Requirements</vt:lpstr>
      <vt:lpstr>International Tuition Fees</vt:lpstr>
      <vt:lpstr>Expenses</vt:lpstr>
      <vt:lpstr>Student Life</vt:lpstr>
      <vt:lpstr>Student Life</vt:lpstr>
      <vt:lpstr>Student Life: Sport</vt:lpstr>
      <vt:lpstr>International Student Support</vt:lpstr>
      <vt:lpstr>Accommodation</vt:lpstr>
      <vt:lpstr>Campus Development</vt:lpstr>
      <vt:lpstr>Glasgow</vt:lpstr>
      <vt:lpstr>Glasgow</vt:lpstr>
      <vt:lpstr>West End</vt:lpstr>
      <vt:lpstr>Glasgow Sport</vt:lpstr>
      <vt:lpstr>Scotland</vt:lpstr>
      <vt:lpstr>PowerPoint Presentation</vt:lpstr>
      <vt:lpstr>Any Questions?   Ramona.Blanes@glasgow.ac.uk Clare.McManus@glasgow.ac.uk</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Howard</dc:creator>
  <cp:lastModifiedBy>aula fajar</cp:lastModifiedBy>
  <cp:revision>250</cp:revision>
  <dcterms:created xsi:type="dcterms:W3CDTF">2016-02-16T11:44:26Z</dcterms:created>
  <dcterms:modified xsi:type="dcterms:W3CDTF">2018-03-19T04:40:32Z</dcterms:modified>
</cp:coreProperties>
</file>