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98" r:id="rId2"/>
    <p:sldId id="378" r:id="rId3"/>
    <p:sldId id="415" r:id="rId4"/>
    <p:sldId id="409" r:id="rId5"/>
    <p:sldId id="410" r:id="rId6"/>
    <p:sldId id="382" r:id="rId7"/>
    <p:sldId id="411" r:id="rId8"/>
    <p:sldId id="412" r:id="rId9"/>
    <p:sldId id="413" r:id="rId10"/>
    <p:sldId id="414" r:id="rId11"/>
    <p:sldId id="401" r:id="rId12"/>
    <p:sldId id="372" r:id="rId13"/>
    <p:sldId id="373" r:id="rId14"/>
    <p:sldId id="402" r:id="rId15"/>
    <p:sldId id="403" r:id="rId16"/>
    <p:sldId id="404" r:id="rId17"/>
    <p:sldId id="407" r:id="rId18"/>
    <p:sldId id="408" r:id="rId19"/>
    <p:sldId id="337" r:id="rId20"/>
    <p:sldId id="397" r:id="rId2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3025"/>
    <a:srgbClr val="F5A46C"/>
    <a:srgbClr val="FBEBAF"/>
    <a:srgbClr val="FFFF8F"/>
    <a:srgbClr val="FFFF9B"/>
    <a:srgbClr val="D8BEEC"/>
    <a:srgbClr val="C59EE2"/>
    <a:srgbClr val="FCDA5E"/>
    <a:srgbClr val="CAAC3E"/>
    <a:srgbClr val="4D3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72" autoAdjust="0"/>
    <p:restoredTop sz="94280" autoAdjust="0"/>
  </p:normalViewPr>
  <p:slideViewPr>
    <p:cSldViewPr snapToGrid="0">
      <p:cViewPr varScale="1">
        <p:scale>
          <a:sx n="71" d="100"/>
          <a:sy n="71" d="100"/>
        </p:scale>
        <p:origin x="184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76787" cy="512842"/>
          </a:xfrm>
          <a:prstGeom prst="rect">
            <a:avLst/>
          </a:prstGeom>
        </p:spPr>
        <p:txBody>
          <a:bodyPr vert="horz" lIns="89177" tIns="44586" rIns="89177" bIns="44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929" y="3"/>
            <a:ext cx="3076787" cy="512842"/>
          </a:xfrm>
          <a:prstGeom prst="rect">
            <a:avLst/>
          </a:prstGeom>
        </p:spPr>
        <p:txBody>
          <a:bodyPr vert="horz" lIns="89177" tIns="44586" rIns="89177" bIns="44586" rtlCol="0"/>
          <a:lstStyle>
            <a:lvl1pPr algn="r">
              <a:defRPr sz="1200"/>
            </a:lvl1pPr>
          </a:lstStyle>
          <a:p>
            <a:fld id="{99A37D57-35BA-4C4B-B3C0-BB0377D763DD}" type="datetimeFigureOut">
              <a:rPr lang="en-US" smtClean="0"/>
              <a:t>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772"/>
            <a:ext cx="3076787" cy="512841"/>
          </a:xfrm>
          <a:prstGeom prst="rect">
            <a:avLst/>
          </a:prstGeom>
        </p:spPr>
        <p:txBody>
          <a:bodyPr vert="horz" lIns="89177" tIns="44586" rIns="89177" bIns="44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929" y="9721772"/>
            <a:ext cx="3076787" cy="512841"/>
          </a:xfrm>
          <a:prstGeom prst="rect">
            <a:avLst/>
          </a:prstGeom>
        </p:spPr>
        <p:txBody>
          <a:bodyPr vert="horz" lIns="89177" tIns="44586" rIns="89177" bIns="44586" rtlCol="0" anchor="b"/>
          <a:lstStyle>
            <a:lvl1pPr algn="r">
              <a:defRPr sz="1200"/>
            </a:lvl1pPr>
          </a:lstStyle>
          <a:p>
            <a:fld id="{AFB1487E-CE45-4D41-B0CB-231AFB98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42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7"/>
            <a:ext cx="3076360" cy="513508"/>
          </a:xfrm>
          <a:prstGeom prst="rect">
            <a:avLst/>
          </a:prstGeom>
        </p:spPr>
        <p:txBody>
          <a:bodyPr vert="horz" lIns="91865" tIns="45938" rIns="91865" bIns="45938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309" y="7"/>
            <a:ext cx="3076360" cy="513508"/>
          </a:xfrm>
          <a:prstGeom prst="rect">
            <a:avLst/>
          </a:prstGeom>
        </p:spPr>
        <p:txBody>
          <a:bodyPr vert="horz" lIns="91865" tIns="45938" rIns="91865" bIns="45938" rtlCol="0"/>
          <a:lstStyle>
            <a:lvl1pPr algn="r">
              <a:defRPr sz="1300"/>
            </a:lvl1pPr>
          </a:lstStyle>
          <a:p>
            <a:fld id="{F77701FB-05A8-4591-AF4A-08DEF4530B5B}" type="datetimeFigureOut">
              <a:rPr lang="id-ID" smtClean="0"/>
              <a:t>04/02/17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79525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5" tIns="45938" rIns="91865" bIns="45938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15"/>
            <a:ext cx="5679440" cy="4029876"/>
          </a:xfrm>
          <a:prstGeom prst="rect">
            <a:avLst/>
          </a:prstGeom>
        </p:spPr>
        <p:txBody>
          <a:bodyPr vert="horz" lIns="91865" tIns="45938" rIns="91865" bIns="459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9721109"/>
            <a:ext cx="3076360" cy="513507"/>
          </a:xfrm>
          <a:prstGeom prst="rect">
            <a:avLst/>
          </a:prstGeom>
        </p:spPr>
        <p:txBody>
          <a:bodyPr vert="horz" lIns="91865" tIns="45938" rIns="91865" bIns="45938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309" y="9721109"/>
            <a:ext cx="3076360" cy="513507"/>
          </a:xfrm>
          <a:prstGeom prst="rect">
            <a:avLst/>
          </a:prstGeom>
        </p:spPr>
        <p:txBody>
          <a:bodyPr vert="horz" lIns="91865" tIns="45938" rIns="91865" bIns="45938" rtlCol="0" anchor="b"/>
          <a:lstStyle>
            <a:lvl1pPr algn="r">
              <a:defRPr sz="1300"/>
            </a:lvl1pPr>
          </a:lstStyle>
          <a:p>
            <a:fld id="{B5D454A2-4F79-4E9E-8CD3-7570061375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023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454A2-4F79-4E9E-8CD3-757006137530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14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DA2E-B596-45BE-A49D-8796E77F7667}" type="datetimeFigureOut">
              <a:rPr lang="en-US" smtClean="0"/>
              <a:t>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A48087-5B85-4E41-BB3A-682C43F12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2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DA2E-B596-45BE-A49D-8796E77F7667}" type="datetimeFigureOut">
              <a:rPr lang="en-US" smtClean="0"/>
              <a:t>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8087-5B85-4E41-BB3A-682C43F1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9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DA2E-B596-45BE-A49D-8796E77F7667}" type="datetimeFigureOut">
              <a:rPr lang="en-US" smtClean="0"/>
              <a:t>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8087-5B85-4E41-BB3A-682C43F1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0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DA2E-B596-45BE-A49D-8796E77F7667}" type="datetimeFigureOut">
              <a:rPr lang="en-US" smtClean="0"/>
              <a:t>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A48087-5B85-4E41-BB3A-682C43F12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6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DA2E-B596-45BE-A49D-8796E77F7667}" type="datetimeFigureOut">
              <a:rPr lang="en-US" smtClean="0"/>
              <a:t>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8087-5B85-4E41-BB3A-682C43F1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4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DA2E-B596-45BE-A49D-8796E77F7667}" type="datetimeFigureOut">
              <a:rPr lang="en-US" smtClean="0"/>
              <a:t>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8087-5B85-4E41-BB3A-682C43F1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8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DA2E-B596-45BE-A49D-8796E77F7667}" type="datetimeFigureOut">
              <a:rPr lang="en-US" smtClean="0"/>
              <a:t>2/4/17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8087-5B85-4E41-BB3A-682C43F1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5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DA2E-B596-45BE-A49D-8796E77F7667}" type="datetimeFigureOut">
              <a:rPr lang="en-US" smtClean="0"/>
              <a:t>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8087-5B85-4E41-BB3A-682C43F1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DA2E-B596-45BE-A49D-8796E77F7667}" type="datetimeFigureOut">
              <a:rPr lang="en-US" smtClean="0"/>
              <a:t>2/4/17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8087-5B85-4E41-BB3A-682C43F1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4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DA2E-B596-45BE-A49D-8796E77F7667}" type="datetimeFigureOut">
              <a:rPr lang="en-US" smtClean="0"/>
              <a:t>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8087-5B85-4E41-BB3A-682C43F1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4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DA2E-B596-45BE-A49D-8796E77F7667}" type="datetimeFigureOut">
              <a:rPr lang="en-US" smtClean="0"/>
              <a:t>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8087-5B85-4E41-BB3A-682C43F1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3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DA2E-B596-45BE-A49D-8796E77F7667}" type="datetimeFigureOut">
              <a:rPr lang="en-US" smtClean="0"/>
              <a:t>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48087-5B85-4E41-BB3A-682C43F1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0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386802"/>
            <a:ext cx="9128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5C3025"/>
                </a:solidFill>
                <a:latin typeface="Century Gothic" panose="020B0502020202020204" pitchFamily="34" charset="0"/>
              </a:rPr>
              <a:t>Seminar dan FGD Industri Pilihan KEIN dalam Kerangka  Strategi Industrialisasi Indonesia 2045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5C3025"/>
                </a:solidFill>
                <a:latin typeface="Century Gothic" panose="020B0502020202020204" pitchFamily="34" charset="0"/>
              </a:rPr>
              <a:t>(Roadshow VII - Universitas Airlangga)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rgbClr val="5C302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6282542" y="1793197"/>
            <a:ext cx="2855912" cy="658813"/>
            <a:chOff x="6443671" y="3408262"/>
            <a:chExt cx="2274152" cy="525164"/>
          </a:xfrm>
        </p:grpSpPr>
        <p:pic>
          <p:nvPicPr>
            <p:cNvPr id="18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671" y="3408262"/>
              <a:ext cx="520660" cy="51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6"/>
            <p:cNvSpPr txBox="1">
              <a:spLocks noChangeArrowheads="1"/>
            </p:cNvSpPr>
            <p:nvPr/>
          </p:nvSpPr>
          <p:spPr bwMode="auto">
            <a:xfrm>
              <a:off x="6965449" y="3418788"/>
              <a:ext cx="1752374" cy="51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5C3025"/>
                  </a:solidFill>
                </a:rPr>
                <a:t>FEB – UNAIR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5C3025"/>
                  </a:solidFill>
                </a:rPr>
                <a:t>FAKULTAS EKONOMI DAN BISNIS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5C3025"/>
                  </a:solidFill>
                </a:rPr>
                <a:t>UNIVERSITAS AIRLANGGA</a:t>
              </a:r>
            </a:p>
          </p:txBody>
        </p:sp>
      </p:grp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4698532" y="6507162"/>
            <a:ext cx="13067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200" b="1">
                <a:solidFill>
                  <a:srgbClr val="5C302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en-US"/>
              <a:t>4 Februari 2017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5525" y="790650"/>
            <a:ext cx="8942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200" b="1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n-US" sz="2800"/>
              <a:t>Produktivitas </a:t>
            </a:r>
            <a:r>
              <a:rPr lang="en-US" sz="2800" smtClean="0"/>
              <a:t>&amp; Strategi Bisnis Industri Kecil-Mikro </a:t>
            </a:r>
            <a:br>
              <a:rPr lang="en-US" sz="2800" smtClean="0"/>
            </a:br>
            <a:r>
              <a:rPr lang="en-US" sz="2800" smtClean="0"/>
              <a:t>untuk </a:t>
            </a:r>
            <a:r>
              <a:rPr lang="en-US" sz="2800"/>
              <a:t>Mencapai </a:t>
            </a:r>
            <a:r>
              <a:rPr lang="en-US" sz="2800" smtClean="0"/>
              <a:t>Daya </a:t>
            </a:r>
            <a:r>
              <a:rPr lang="en-US" sz="2800"/>
              <a:t>Saing Tangguh </a:t>
            </a:r>
            <a:endParaRPr lang="en-US" sz="2800" dirty="0"/>
          </a:p>
        </p:txBody>
      </p:sp>
      <p:grpSp>
        <p:nvGrpSpPr>
          <p:cNvPr id="22" name="Group 9"/>
          <p:cNvGrpSpPr>
            <a:grpSpLocks/>
          </p:cNvGrpSpPr>
          <p:nvPr/>
        </p:nvGrpSpPr>
        <p:grpSpPr bwMode="auto">
          <a:xfrm>
            <a:off x="106363" y="1717659"/>
            <a:ext cx="2409825" cy="646113"/>
            <a:chOff x="3876675" y="3464758"/>
            <a:chExt cx="2410448" cy="646691"/>
          </a:xfrm>
        </p:grpSpPr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4520293" y="3488021"/>
              <a:ext cx="176683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5C3025"/>
                  </a:solidFill>
                  <a:latin typeface="Arial" panose="020B0604020202020204" pitchFamily="34" charset="0"/>
                </a:rPr>
                <a:t>KOMITE EKONOMI DAN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5C3025"/>
                  </a:solidFill>
                  <a:latin typeface="Arial" panose="020B0604020202020204" pitchFamily="34" charset="0"/>
                </a:rPr>
                <a:t>INDUSTRI NASIONAL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5C3025"/>
                  </a:solidFill>
                  <a:latin typeface="Arial" panose="020B0604020202020204" pitchFamily="34" charset="0"/>
                </a:rPr>
                <a:t>REPUBLIK INDONESIA</a:t>
              </a:r>
            </a:p>
          </p:txBody>
        </p:sp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675" y="3464758"/>
              <a:ext cx="642370" cy="646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986735" y="4720582"/>
            <a:ext cx="7105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n-US" sz="1600"/>
              <a:t>Bambang Eko Afiatno</a:t>
            </a:r>
            <a:endParaRPr lang="en-US" sz="1600" dirty="0"/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689355" y="6507163"/>
            <a:ext cx="21739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b="1">
                <a:solidFill>
                  <a:srgbClr val="5C3025"/>
                </a:solidFill>
                <a:latin typeface="Century Gothic" panose="020B0502020202020204" pitchFamily="34" charset="0"/>
              </a:rPr>
              <a:t>Wyndham Surabaya Hotel,</a:t>
            </a:r>
          </a:p>
        </p:txBody>
      </p:sp>
    </p:spTree>
    <p:extLst>
      <p:ext uri="{BB962C8B-B14F-4D97-AF65-F5344CB8AC3E}">
        <p14:creationId xmlns:p14="http://schemas.microsoft.com/office/powerpoint/2010/main" val="36872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fld id="{D3E020F1-CE4A-4B61-8D47-F59FA77E3FD3}" type="slidenum">
              <a:rPr lang="en-US" altLang="id-ID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id-ID">
              <a:latin typeface="Calibri" panose="020F05020202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93296" y="6277303"/>
            <a:ext cx="20104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00" b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id-ID" sz="1100" b="1" u="sng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id-ID" sz="11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BPS, 2015, </a:t>
            </a: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en-US" sz="1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Diolah</a:t>
            </a:r>
            <a:endParaRPr lang="en-US" sz="11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97"/>
          <a:stretch/>
        </p:blipFill>
        <p:spPr>
          <a:xfrm>
            <a:off x="177543" y="377831"/>
            <a:ext cx="8675580" cy="640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966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GB" sz="2000" b="1" dirty="0" err="1"/>
              <a:t>Peta</a:t>
            </a:r>
            <a:r>
              <a:rPr lang="en-GB" sz="2000" b="1" dirty="0"/>
              <a:t> </a:t>
            </a:r>
            <a:r>
              <a:rPr lang="en-GB" sz="2000" b="1" dirty="0" err="1"/>
              <a:t>Problematika</a:t>
            </a:r>
            <a:r>
              <a:rPr lang="en-GB" sz="2000" b="1" dirty="0"/>
              <a:t> </a:t>
            </a:r>
            <a:r>
              <a:rPr lang="en-GB" sz="2000" b="1" dirty="0" err="1"/>
              <a:t>dalam</a:t>
            </a:r>
            <a:r>
              <a:rPr lang="en-GB" sz="2000" b="1" dirty="0"/>
              <a:t> </a:t>
            </a:r>
            <a:r>
              <a:rPr lang="en-GB" sz="2000" b="1" dirty="0" err="1"/>
              <a:t>Bisnis</a:t>
            </a:r>
            <a:r>
              <a:rPr lang="en-GB" sz="2000" b="1" dirty="0"/>
              <a:t> IKM </a:t>
            </a:r>
            <a:r>
              <a:rPr lang="en-GB" sz="2000" b="1" dirty="0" smtClean="0"/>
              <a:t>di </a:t>
            </a:r>
            <a:r>
              <a:rPr lang="en-GB" sz="2000" b="1" err="1"/>
              <a:t>Jawa</a:t>
            </a:r>
            <a:r>
              <a:rPr lang="en-GB" sz="2000" b="1"/>
              <a:t> </a:t>
            </a:r>
            <a:r>
              <a:rPr lang="en-GB" sz="2000" b="1" smtClean="0"/>
              <a:t>Timur </a:t>
            </a:r>
            <a:r>
              <a:rPr lang="en-GB" sz="2000" b="1" smtClean="0">
                <a:sym typeface="Wingdings" panose="05000000000000000000" pitchFamily="2" charset="2"/>
              </a:rPr>
              <a:t> Nasional</a:t>
            </a:r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42902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fld id="{D3E020F1-CE4A-4B61-8D47-F59FA77E3FD3}" type="slidenum">
              <a:rPr lang="en-US" altLang="id-ID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id-ID">
              <a:solidFill>
                <a:prstClr val="black"/>
              </a:solidFill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66556"/>
            <a:ext cx="9144000" cy="77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s-ES" sz="2000" b="1" kern="1000" err="1">
                <a:solidFill>
                  <a:prstClr val="black"/>
                </a:solidFill>
              </a:rPr>
              <a:t>Faktor</a:t>
            </a:r>
            <a:r>
              <a:rPr lang="es-ES" sz="2000" b="1" kern="1000">
                <a:solidFill>
                  <a:prstClr val="black"/>
                </a:solidFill>
              </a:rPr>
              <a:t> </a:t>
            </a:r>
            <a:r>
              <a:rPr lang="es-ES" sz="2000" b="1" kern="1000" err="1">
                <a:solidFill>
                  <a:prstClr val="black"/>
                </a:solidFill>
              </a:rPr>
              <a:t>Internal</a:t>
            </a:r>
            <a:r>
              <a:rPr lang="es-ES" sz="2000" b="1" kern="1000">
                <a:solidFill>
                  <a:prstClr val="black"/>
                </a:solidFill>
              </a:rPr>
              <a:t> dan </a:t>
            </a:r>
            <a:r>
              <a:rPr lang="es-ES" sz="2000" b="1" kern="1000" err="1">
                <a:solidFill>
                  <a:prstClr val="black"/>
                </a:solidFill>
              </a:rPr>
              <a:t>Eksternal</a:t>
            </a:r>
            <a:r>
              <a:rPr lang="es-ES" sz="2000" b="1" kern="1000">
                <a:solidFill>
                  <a:prstClr val="black"/>
                </a:solidFill>
              </a:rPr>
              <a:t> </a:t>
            </a:r>
            <a:r>
              <a:rPr lang="es-ES" sz="2000" b="1" kern="1000" err="1">
                <a:solidFill>
                  <a:prstClr val="black"/>
                </a:solidFill>
              </a:rPr>
              <a:t>dari</a:t>
            </a:r>
            <a:r>
              <a:rPr lang="es-ES" sz="2000" b="1" kern="1000">
                <a:solidFill>
                  <a:prstClr val="black"/>
                </a:solidFill>
              </a:rPr>
              <a:t> </a:t>
            </a:r>
            <a:r>
              <a:rPr lang="es-ES" sz="2000" b="1" kern="1000" err="1">
                <a:solidFill>
                  <a:prstClr val="black"/>
                </a:solidFill>
              </a:rPr>
              <a:t>Estimasi</a:t>
            </a:r>
            <a:r>
              <a:rPr lang="es-ES" sz="2000" b="1" kern="1000">
                <a:solidFill>
                  <a:prstClr val="black"/>
                </a:solidFill>
              </a:rPr>
              <a:t> </a:t>
            </a:r>
            <a:r>
              <a:rPr lang="es-ES" sz="2000" b="1" kern="1000" err="1">
                <a:solidFill>
                  <a:prstClr val="black"/>
                </a:solidFill>
              </a:rPr>
              <a:t>Model</a:t>
            </a:r>
            <a:r>
              <a:rPr lang="es-ES" sz="2000" b="1" kern="1000">
                <a:solidFill>
                  <a:prstClr val="black"/>
                </a:solidFill>
              </a:rPr>
              <a:t> </a:t>
            </a:r>
            <a:r>
              <a:rPr lang="es-ES" sz="2000" b="1" kern="1000" err="1">
                <a:solidFill>
                  <a:prstClr val="black"/>
                </a:solidFill>
              </a:rPr>
              <a:t>Penyesuaian</a:t>
            </a:r>
            <a:r>
              <a:rPr lang="es-ES" sz="2000" b="1" kern="1000">
                <a:solidFill>
                  <a:prstClr val="black"/>
                </a:solidFill>
              </a:rPr>
              <a:t> (TFP dan AHP)</a:t>
            </a:r>
            <a:r>
              <a:rPr lang="en-US" sz="2000" b="1" kern="1000">
                <a:solidFill>
                  <a:prstClr val="black"/>
                </a:solidFill>
              </a:rPr>
              <a:t> </a:t>
            </a:r>
            <a:endParaRPr lang="en-US" sz="2000" b="1" kern="1000" smtClean="0">
              <a:solidFill>
                <a:prstClr val="black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2000" b="1" kern="1000" smtClean="0">
                <a:solidFill>
                  <a:prstClr val="black"/>
                </a:solidFill>
              </a:rPr>
              <a:t>Jawa Timur </a:t>
            </a:r>
            <a:r>
              <a:rPr lang="en-US" sz="2000" b="1" kern="1000" smtClean="0">
                <a:solidFill>
                  <a:prstClr val="black"/>
                </a:solidFill>
                <a:sym typeface="Wingdings" panose="05000000000000000000" pitchFamily="2" charset="2"/>
              </a:rPr>
              <a:t> Nasional</a:t>
            </a:r>
            <a:endParaRPr lang="id-ID" sz="2000" b="1" kern="10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28" y="5749613"/>
            <a:ext cx="20073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100" b="1" u="sng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Sumber:</a:t>
            </a:r>
            <a:r>
              <a:rPr lang="id-ID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LPEP</a:t>
            </a:r>
            <a:r>
              <a:rPr lang="id-ID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201</a:t>
            </a:r>
            <a:r>
              <a:rPr lang="en-US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11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28" y="781015"/>
            <a:ext cx="8515463" cy="49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fld id="{D3E020F1-CE4A-4B61-8D47-F59FA77E3FD3}" type="slidenum">
              <a:rPr lang="en-US" altLang="id-ID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id-ID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63500" y="66556"/>
            <a:ext cx="929640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1800" b="1" kern="1000" smtClean="0">
                <a:solidFill>
                  <a:prstClr val="black"/>
                </a:solidFill>
              </a:rPr>
              <a:t>Alat Analisis </a:t>
            </a:r>
            <a:r>
              <a:rPr lang="en-US" sz="1800" b="1" kern="1000" err="1">
                <a:solidFill>
                  <a:prstClr val="black"/>
                </a:solidFill>
              </a:rPr>
              <a:t>Strategi</a:t>
            </a:r>
            <a:r>
              <a:rPr lang="en-US" sz="1800" b="1" kern="1000">
                <a:solidFill>
                  <a:prstClr val="black"/>
                </a:solidFill>
              </a:rPr>
              <a:t> </a:t>
            </a:r>
            <a:r>
              <a:rPr lang="en-US" sz="1800" b="1" kern="1000" err="1">
                <a:solidFill>
                  <a:prstClr val="black"/>
                </a:solidFill>
              </a:rPr>
              <a:t>Bisnis</a:t>
            </a:r>
            <a:r>
              <a:rPr lang="en-US" sz="1800" b="1" kern="1000">
                <a:solidFill>
                  <a:prstClr val="black"/>
                </a:solidFill>
              </a:rPr>
              <a:t> </a:t>
            </a:r>
            <a:r>
              <a:rPr lang="en-US" sz="1800" b="1" kern="1000" smtClean="0">
                <a:solidFill>
                  <a:prstClr val="black"/>
                </a:solidFill>
              </a:rPr>
              <a:t>Porter – Lima kekuatan Kompetitif </a:t>
            </a:r>
            <a:endParaRPr lang="id-ID" sz="1800" b="1" kern="100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8608" y="735736"/>
            <a:ext cx="3405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prstClr val="black"/>
                </a:solidFill>
              </a:rPr>
              <a:t>Lima </a:t>
            </a:r>
            <a:r>
              <a:rPr lang="en-US" b="1" err="1">
                <a:solidFill>
                  <a:prstClr val="black"/>
                </a:solidFill>
              </a:rPr>
              <a:t>Kekuatan</a:t>
            </a:r>
            <a:r>
              <a:rPr lang="en-US" b="1">
                <a:solidFill>
                  <a:prstClr val="black"/>
                </a:solidFill>
              </a:rPr>
              <a:t> </a:t>
            </a:r>
            <a:r>
              <a:rPr lang="en-US" b="1" smtClean="0">
                <a:solidFill>
                  <a:prstClr val="black"/>
                </a:solidFill>
              </a:rPr>
              <a:t>Kompetitif Porter</a:t>
            </a:r>
            <a:endParaRPr lang="id-ID" b="1">
              <a:solidFill>
                <a:prstClr val="black"/>
              </a:solidFill>
            </a:endParaRPr>
          </a:p>
          <a:p>
            <a:pPr algn="ctr"/>
            <a:r>
              <a:rPr lang="en-US" b="1">
                <a:solidFill>
                  <a:prstClr val="black"/>
                </a:solidFill>
              </a:rPr>
              <a:t>(Porter’s </a:t>
            </a:r>
            <a:r>
              <a:rPr lang="en-US" b="1" i="1">
                <a:solidFill>
                  <a:prstClr val="black"/>
                </a:solidFill>
              </a:rPr>
              <a:t>Five Forces</a:t>
            </a:r>
            <a:r>
              <a:rPr lang="en-US" b="1">
                <a:solidFill>
                  <a:prstClr val="black"/>
                </a:solidFill>
              </a:rPr>
              <a:t>)</a:t>
            </a:r>
            <a:endParaRPr lang="id-ID" b="1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5853" y="6225546"/>
            <a:ext cx="2242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100" b="1" u="sng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Sumber:</a:t>
            </a:r>
            <a:r>
              <a:rPr lang="id-ID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en-US" sz="110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tudi </a:t>
            </a:r>
            <a:r>
              <a:rPr lang="en-US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LPEP</a:t>
            </a:r>
            <a:r>
              <a:rPr lang="id-ID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201</a:t>
            </a:r>
            <a:r>
              <a:rPr lang="en-US" sz="110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3934" y="1948649"/>
            <a:ext cx="302895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prstClr val="black"/>
                </a:solidFill>
                <a:sym typeface="Wingdings" panose="05000000000000000000" pitchFamily="2" charset="2"/>
              </a:rPr>
              <a:t>Faktor Eksternal Perusahaan</a:t>
            </a: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613549" y="1390126"/>
            <a:ext cx="349720" cy="460646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55" y="445110"/>
            <a:ext cx="7179602" cy="561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fld id="{D3E020F1-CE4A-4B61-8D47-F59FA77E3FD3}" type="slidenum">
              <a:rPr lang="en-US" altLang="id-ID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id-ID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63500" y="66556"/>
            <a:ext cx="929640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1800" b="1" kern="1000" smtClean="0">
                <a:solidFill>
                  <a:prstClr val="black"/>
                </a:solidFill>
              </a:rPr>
              <a:t>Alat Analisis </a:t>
            </a:r>
            <a:r>
              <a:rPr lang="en-US" sz="1800" b="1" kern="1000" err="1">
                <a:solidFill>
                  <a:prstClr val="black"/>
                </a:solidFill>
              </a:rPr>
              <a:t>Strategi</a:t>
            </a:r>
            <a:r>
              <a:rPr lang="en-US" sz="1800" b="1" kern="1000">
                <a:solidFill>
                  <a:prstClr val="black"/>
                </a:solidFill>
              </a:rPr>
              <a:t> </a:t>
            </a:r>
            <a:r>
              <a:rPr lang="en-US" sz="1800" b="1" kern="1000" err="1">
                <a:solidFill>
                  <a:prstClr val="black"/>
                </a:solidFill>
              </a:rPr>
              <a:t>Bisnis</a:t>
            </a:r>
            <a:r>
              <a:rPr lang="en-US" sz="1800" b="1" kern="1000">
                <a:solidFill>
                  <a:prstClr val="black"/>
                </a:solidFill>
              </a:rPr>
              <a:t> </a:t>
            </a:r>
            <a:r>
              <a:rPr lang="en-US" sz="1800" b="1" kern="1000" smtClean="0">
                <a:solidFill>
                  <a:prstClr val="black"/>
                </a:solidFill>
              </a:rPr>
              <a:t>Porter – Rantai Nilai</a:t>
            </a:r>
            <a:endParaRPr lang="id-ID" sz="1800" b="1" kern="10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2" y="542214"/>
            <a:ext cx="9006226" cy="38441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18276" y="3595441"/>
            <a:ext cx="21003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100" b="1" u="sng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Sumber:</a:t>
            </a:r>
            <a:r>
              <a:rPr lang="id-ID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Studi </a:t>
            </a:r>
            <a:r>
              <a:rPr lang="en-US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LPEP</a:t>
            </a:r>
            <a:r>
              <a:rPr lang="id-ID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201</a:t>
            </a:r>
            <a:r>
              <a:rPr lang="en-US" sz="110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8966" y="4335698"/>
            <a:ext cx="419971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prstClr val="black"/>
                </a:solidFill>
              </a:rPr>
              <a:t>Rantai Nilai </a:t>
            </a:r>
            <a:r>
              <a:rPr lang="en-US" b="1" smtClean="0">
                <a:solidFill>
                  <a:prstClr val="black"/>
                </a:solidFill>
                <a:sym typeface="Wingdings" panose="05000000000000000000" pitchFamily="2" charset="2"/>
              </a:rPr>
              <a:t> Faktor Internal Perusahaan</a:t>
            </a:r>
            <a:endParaRPr lang="en-US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fld id="{D3E020F1-CE4A-4B61-8D47-F59FA77E3FD3}" type="slidenum">
              <a:rPr lang="en-US" altLang="id-ID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id-ID" dirty="0">
              <a:solidFill>
                <a:prstClr val="black"/>
              </a:solidFill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23241" y="14068"/>
            <a:ext cx="8897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2000" b="1" kern="1000" err="1">
                <a:solidFill>
                  <a:prstClr val="black"/>
                </a:solidFill>
              </a:rPr>
              <a:t>Faktor</a:t>
            </a:r>
            <a:r>
              <a:rPr lang="en-US" sz="2000" b="1" kern="1000">
                <a:solidFill>
                  <a:prstClr val="black"/>
                </a:solidFill>
              </a:rPr>
              <a:t> </a:t>
            </a:r>
            <a:r>
              <a:rPr lang="en-US" sz="2000" b="1" kern="1000" err="1">
                <a:solidFill>
                  <a:prstClr val="black"/>
                </a:solidFill>
              </a:rPr>
              <a:t>Kunci</a:t>
            </a:r>
            <a:r>
              <a:rPr lang="en-US" sz="2000" b="1" kern="1000">
                <a:solidFill>
                  <a:prstClr val="black"/>
                </a:solidFill>
              </a:rPr>
              <a:t> </a:t>
            </a:r>
            <a:r>
              <a:rPr lang="en-US" sz="2000" b="1" kern="1000" err="1">
                <a:solidFill>
                  <a:prstClr val="black"/>
                </a:solidFill>
              </a:rPr>
              <a:t>dalam</a:t>
            </a:r>
            <a:r>
              <a:rPr lang="en-US" sz="2000" b="1" kern="1000">
                <a:solidFill>
                  <a:prstClr val="black"/>
                </a:solidFill>
              </a:rPr>
              <a:t> </a:t>
            </a:r>
            <a:r>
              <a:rPr lang="en-US" sz="2000" b="1" kern="1000" err="1">
                <a:solidFill>
                  <a:prstClr val="black"/>
                </a:solidFill>
              </a:rPr>
              <a:t>Pengembangan</a:t>
            </a:r>
            <a:r>
              <a:rPr lang="en-US" sz="2000" b="1" kern="1000">
                <a:solidFill>
                  <a:prstClr val="black"/>
                </a:solidFill>
              </a:rPr>
              <a:t> </a:t>
            </a:r>
            <a:r>
              <a:rPr lang="en-GB" sz="2000" b="1" kern="1000">
                <a:solidFill>
                  <a:prstClr val="black"/>
                </a:solidFill>
              </a:rPr>
              <a:t>IKM </a:t>
            </a:r>
            <a:r>
              <a:rPr lang="en-US" sz="2000" b="1" kern="1000">
                <a:solidFill>
                  <a:prstClr val="black"/>
                </a:solidFill>
              </a:rPr>
              <a:t>di </a:t>
            </a:r>
            <a:r>
              <a:rPr lang="en-US" sz="2000" b="1" kern="1000" err="1">
                <a:solidFill>
                  <a:prstClr val="black"/>
                </a:solidFill>
              </a:rPr>
              <a:t>Jawa</a:t>
            </a:r>
            <a:r>
              <a:rPr lang="en-US" sz="2000" b="1" kern="1000">
                <a:solidFill>
                  <a:prstClr val="black"/>
                </a:solidFill>
              </a:rPr>
              <a:t> </a:t>
            </a:r>
            <a:r>
              <a:rPr lang="en-US" sz="2000" b="1" kern="1000" smtClean="0">
                <a:solidFill>
                  <a:prstClr val="black"/>
                </a:solidFill>
              </a:rPr>
              <a:t>Timur </a:t>
            </a:r>
            <a:r>
              <a:rPr lang="en-US" sz="2000" b="1" kern="1000" smtClean="0">
                <a:solidFill>
                  <a:prstClr val="black"/>
                </a:solidFill>
                <a:sym typeface="Wingdings" panose="05000000000000000000" pitchFamily="2" charset="2"/>
              </a:rPr>
              <a:t> Nasional</a:t>
            </a:r>
            <a:r>
              <a:rPr lang="en-US" sz="2000" b="1" kern="1000" smtClean="0">
                <a:solidFill>
                  <a:prstClr val="black"/>
                </a:solidFill>
              </a:rPr>
              <a:t> </a:t>
            </a:r>
            <a:endParaRPr lang="id-ID" sz="2000" b="1" kern="10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241" y="4748159"/>
            <a:ext cx="3017222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u="sng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Catatan</a:t>
            </a:r>
            <a:r>
              <a:rPr lang="id-ID" sz="1400" b="1" u="sng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id-ID" sz="14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>
              <a:solidFill>
                <a:prstClr val="black"/>
              </a:solidFill>
            </a:endParaRPr>
          </a:p>
          <a:p>
            <a:r>
              <a:rPr lang="en-US" sz="1400" b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Faktor Kunci</a:t>
            </a:r>
            <a:r>
              <a:rPr lang="en-US" sz="140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dlm Pengembangan IKM:</a:t>
            </a:r>
          </a:p>
          <a:p>
            <a:pPr marL="228600" indent="-228600">
              <a:buFontTx/>
              <a:buAutoNum type="arabicParenR"/>
            </a:pPr>
            <a:r>
              <a:rPr lang="en-US" sz="140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Modal (Investasi &amp; Kerja);</a:t>
            </a:r>
          </a:p>
          <a:p>
            <a:pPr marL="228600" indent="-228600">
              <a:buFontTx/>
              <a:buAutoNum type="arabicParenR"/>
            </a:pPr>
            <a:r>
              <a:rPr lang="en-US" sz="140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Bahan Baku;</a:t>
            </a:r>
          </a:p>
          <a:p>
            <a:pPr marL="228600" indent="-228600">
              <a:buFontTx/>
              <a:buAutoNum type="arabicParenR"/>
            </a:pPr>
            <a:r>
              <a:rPr lang="en-US" sz="140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Tenaga Kerja;</a:t>
            </a:r>
          </a:p>
          <a:p>
            <a:pPr marL="228600" indent="-228600">
              <a:buFontTx/>
              <a:buAutoNum type="arabicParenR"/>
            </a:pPr>
            <a:r>
              <a:rPr lang="en-US" sz="140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Proses Produksi;</a:t>
            </a:r>
          </a:p>
          <a:p>
            <a:pPr marL="228600" indent="-228600">
              <a:buFontTx/>
              <a:buAutoNum type="arabicParenR"/>
            </a:pPr>
            <a:r>
              <a:rPr lang="en-US" sz="140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Pemasaran;</a:t>
            </a:r>
          </a:p>
          <a:p>
            <a:pPr marL="228600" indent="-228600">
              <a:buFontTx/>
              <a:buAutoNum type="arabicParenR"/>
            </a:pPr>
            <a:r>
              <a:rPr lang="en-US" sz="140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Kelembagaan;</a:t>
            </a:r>
          </a:p>
          <a:p>
            <a:pPr marL="228600" indent="-228600">
              <a:buFontTx/>
              <a:buAutoNum type="arabicParenR"/>
            </a:pPr>
            <a:r>
              <a:rPr lang="en-US" sz="140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Infrastruktur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047" y="383400"/>
            <a:ext cx="6215903" cy="47172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2833" y="5097166"/>
            <a:ext cx="20073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100" b="1" u="sng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Sumber:</a:t>
            </a:r>
            <a:r>
              <a:rPr lang="id-ID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LPEP</a:t>
            </a:r>
            <a:r>
              <a:rPr lang="id-ID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201</a:t>
            </a:r>
            <a:r>
              <a:rPr lang="en-US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fld id="{D3E020F1-CE4A-4B61-8D47-F59FA77E3FD3}" type="slidenum">
              <a:rPr lang="en-US" altLang="id-ID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id-ID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6" y="600712"/>
            <a:ext cx="2947916" cy="3640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504" y="709894"/>
            <a:ext cx="2809600" cy="26532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104" y="709894"/>
            <a:ext cx="2989713" cy="27105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28413"/>
            <a:ext cx="2886756" cy="26295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432" y="3420417"/>
            <a:ext cx="6218385" cy="2604633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96771" y="22402"/>
            <a:ext cx="72870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2000" b="1" kern="1000" err="1">
                <a:solidFill>
                  <a:prstClr val="black"/>
                </a:solidFill>
              </a:rPr>
              <a:t>Faktor</a:t>
            </a:r>
            <a:r>
              <a:rPr lang="en-US" sz="2000" b="1" kern="1000">
                <a:solidFill>
                  <a:prstClr val="black"/>
                </a:solidFill>
              </a:rPr>
              <a:t> </a:t>
            </a:r>
            <a:r>
              <a:rPr lang="en-US" sz="2000" b="1" kern="1000" err="1">
                <a:solidFill>
                  <a:prstClr val="black"/>
                </a:solidFill>
              </a:rPr>
              <a:t>Kunci</a:t>
            </a:r>
            <a:r>
              <a:rPr lang="en-US" sz="2000" b="1" kern="1000">
                <a:solidFill>
                  <a:prstClr val="black"/>
                </a:solidFill>
              </a:rPr>
              <a:t> </a:t>
            </a:r>
            <a:r>
              <a:rPr lang="en-US" sz="2000" b="1" kern="1000" err="1">
                <a:solidFill>
                  <a:prstClr val="black"/>
                </a:solidFill>
              </a:rPr>
              <a:t>dalam</a:t>
            </a:r>
            <a:r>
              <a:rPr lang="en-US" sz="2000" b="1" kern="1000">
                <a:solidFill>
                  <a:prstClr val="black"/>
                </a:solidFill>
              </a:rPr>
              <a:t> </a:t>
            </a:r>
            <a:r>
              <a:rPr lang="en-US" sz="2000" b="1" kern="1000" err="1">
                <a:solidFill>
                  <a:prstClr val="black"/>
                </a:solidFill>
              </a:rPr>
              <a:t>Pengembangan</a:t>
            </a:r>
            <a:r>
              <a:rPr lang="en-US" sz="2000" b="1" kern="1000">
                <a:solidFill>
                  <a:prstClr val="black"/>
                </a:solidFill>
              </a:rPr>
              <a:t> </a:t>
            </a:r>
            <a:r>
              <a:rPr lang="en-GB" sz="2000" b="1" kern="1000">
                <a:solidFill>
                  <a:prstClr val="black"/>
                </a:solidFill>
              </a:rPr>
              <a:t>IKM </a:t>
            </a:r>
            <a:r>
              <a:rPr lang="en-US" sz="2000" b="1" kern="1000">
                <a:solidFill>
                  <a:prstClr val="black"/>
                </a:solidFill>
              </a:rPr>
              <a:t>di </a:t>
            </a:r>
            <a:r>
              <a:rPr lang="en-US" sz="2000" b="1" kern="1000" err="1">
                <a:solidFill>
                  <a:prstClr val="black"/>
                </a:solidFill>
              </a:rPr>
              <a:t>Jawa</a:t>
            </a:r>
            <a:r>
              <a:rPr lang="en-US" sz="2000" b="1" kern="1000">
                <a:solidFill>
                  <a:prstClr val="black"/>
                </a:solidFill>
              </a:rPr>
              <a:t> </a:t>
            </a:r>
            <a:r>
              <a:rPr lang="en-US" sz="2000" b="1" kern="1000" err="1">
                <a:solidFill>
                  <a:prstClr val="black"/>
                </a:solidFill>
              </a:rPr>
              <a:t>Timur</a:t>
            </a:r>
            <a:r>
              <a:rPr lang="en-US" sz="2000" b="1" kern="1000">
                <a:solidFill>
                  <a:prstClr val="black"/>
                </a:solidFill>
              </a:rPr>
              <a:t> (</a:t>
            </a:r>
            <a:r>
              <a:rPr lang="en-US" sz="2000" b="1" kern="1000" err="1">
                <a:solidFill>
                  <a:prstClr val="black"/>
                </a:solidFill>
              </a:rPr>
              <a:t>lanjutan</a:t>
            </a:r>
            <a:r>
              <a:rPr lang="en-US" sz="2000" b="1" kern="1000">
                <a:solidFill>
                  <a:prstClr val="black"/>
                </a:solidFill>
              </a:rPr>
              <a:t>) </a:t>
            </a:r>
            <a:endParaRPr lang="id-ID" sz="2000" b="1" kern="10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6616" y="6386510"/>
            <a:ext cx="20073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100" b="1" u="sng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Sumber:</a:t>
            </a:r>
            <a:r>
              <a:rPr lang="id-ID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LPEP</a:t>
            </a:r>
            <a:r>
              <a:rPr lang="id-ID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201</a:t>
            </a:r>
            <a:r>
              <a:rPr lang="en-US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38619" y="3999813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prstClr val="black"/>
                </a:solidFill>
              </a:rPr>
              <a:t>5</a:t>
            </a:r>
            <a:endParaRPr lang="en-US" sz="2000" b="1">
              <a:solidFill>
                <a:prstClr val="black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9118" y="1089600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prstClr val="black"/>
                </a:solidFill>
              </a:rPr>
              <a:t>1</a:t>
            </a:r>
            <a:endParaRPr lang="en-US" sz="2000" b="1">
              <a:solidFill>
                <a:prstClr val="black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08016" y="1035219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prstClr val="black"/>
                </a:solidFill>
              </a:rPr>
              <a:t>2</a:t>
            </a:r>
            <a:endParaRPr lang="en-US" sz="2000" b="1">
              <a:solidFill>
                <a:prstClr val="black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65219" y="1031675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prstClr val="black"/>
                </a:solidFill>
              </a:rPr>
              <a:t>3</a:t>
            </a:r>
            <a:endParaRPr lang="en-US" sz="2000" b="1">
              <a:solidFill>
                <a:prstClr val="black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0518" y="5174501"/>
            <a:ext cx="457200" cy="46943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prstClr val="black"/>
                </a:solidFill>
              </a:rPr>
              <a:t>4</a:t>
            </a:r>
            <a:endParaRPr lang="en-US" sz="2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fld id="{D3E020F1-CE4A-4B61-8D47-F59FA77E3FD3}" type="slidenum">
              <a:rPr lang="en-US" altLang="id-ID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id-ID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544" y="403841"/>
            <a:ext cx="6565701" cy="3105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428" y="3509182"/>
            <a:ext cx="3814184" cy="3326815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6771" y="22402"/>
            <a:ext cx="72870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2000" b="1" kern="1000" err="1">
                <a:solidFill>
                  <a:prstClr val="black"/>
                </a:solidFill>
              </a:rPr>
              <a:t>Faktor</a:t>
            </a:r>
            <a:r>
              <a:rPr lang="en-US" sz="2000" b="1" kern="1000">
                <a:solidFill>
                  <a:prstClr val="black"/>
                </a:solidFill>
              </a:rPr>
              <a:t> </a:t>
            </a:r>
            <a:r>
              <a:rPr lang="en-US" sz="2000" b="1" kern="1000" err="1">
                <a:solidFill>
                  <a:prstClr val="black"/>
                </a:solidFill>
              </a:rPr>
              <a:t>Kunci</a:t>
            </a:r>
            <a:r>
              <a:rPr lang="en-US" sz="2000" b="1" kern="1000">
                <a:solidFill>
                  <a:prstClr val="black"/>
                </a:solidFill>
              </a:rPr>
              <a:t> </a:t>
            </a:r>
            <a:r>
              <a:rPr lang="en-US" sz="2000" b="1" kern="1000" err="1">
                <a:solidFill>
                  <a:prstClr val="black"/>
                </a:solidFill>
              </a:rPr>
              <a:t>dalam</a:t>
            </a:r>
            <a:r>
              <a:rPr lang="en-US" sz="2000" b="1" kern="1000">
                <a:solidFill>
                  <a:prstClr val="black"/>
                </a:solidFill>
              </a:rPr>
              <a:t> </a:t>
            </a:r>
            <a:r>
              <a:rPr lang="en-US" sz="2000" b="1" kern="1000" err="1">
                <a:solidFill>
                  <a:prstClr val="black"/>
                </a:solidFill>
              </a:rPr>
              <a:t>Pengembangan</a:t>
            </a:r>
            <a:r>
              <a:rPr lang="en-US" sz="2000" b="1" kern="1000">
                <a:solidFill>
                  <a:prstClr val="black"/>
                </a:solidFill>
              </a:rPr>
              <a:t> </a:t>
            </a:r>
            <a:r>
              <a:rPr lang="en-GB" sz="2000" b="1" kern="1000">
                <a:solidFill>
                  <a:prstClr val="black"/>
                </a:solidFill>
              </a:rPr>
              <a:t>IKM </a:t>
            </a:r>
            <a:r>
              <a:rPr lang="en-US" sz="2000" b="1" kern="1000">
                <a:solidFill>
                  <a:prstClr val="black"/>
                </a:solidFill>
              </a:rPr>
              <a:t>di </a:t>
            </a:r>
            <a:r>
              <a:rPr lang="en-US" sz="2000" b="1" kern="1000" err="1">
                <a:solidFill>
                  <a:prstClr val="black"/>
                </a:solidFill>
              </a:rPr>
              <a:t>Jawa</a:t>
            </a:r>
            <a:r>
              <a:rPr lang="en-US" sz="2000" b="1" kern="1000">
                <a:solidFill>
                  <a:prstClr val="black"/>
                </a:solidFill>
              </a:rPr>
              <a:t> </a:t>
            </a:r>
            <a:r>
              <a:rPr lang="en-US" sz="2000" b="1" kern="1000" err="1">
                <a:solidFill>
                  <a:prstClr val="black"/>
                </a:solidFill>
              </a:rPr>
              <a:t>Timur</a:t>
            </a:r>
            <a:r>
              <a:rPr lang="en-US" sz="2000" b="1" kern="1000">
                <a:solidFill>
                  <a:prstClr val="black"/>
                </a:solidFill>
              </a:rPr>
              <a:t> (</a:t>
            </a:r>
            <a:r>
              <a:rPr lang="en-US" sz="2000" b="1" kern="1000" err="1">
                <a:solidFill>
                  <a:prstClr val="black"/>
                </a:solidFill>
              </a:rPr>
              <a:t>lanjutan</a:t>
            </a:r>
            <a:r>
              <a:rPr lang="en-US" sz="2000" b="1" kern="1000">
                <a:solidFill>
                  <a:prstClr val="black"/>
                </a:solidFill>
              </a:rPr>
              <a:t>) </a:t>
            </a:r>
            <a:endParaRPr lang="id-ID" sz="2000" b="1" kern="10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13" y="6408108"/>
            <a:ext cx="20073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100" b="1" u="sng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Sumber:</a:t>
            </a:r>
            <a:r>
              <a:rPr lang="id-ID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LPEP</a:t>
            </a:r>
            <a:r>
              <a:rPr lang="id-ID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201</a:t>
            </a:r>
            <a:r>
              <a:rPr lang="en-US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7949" y="833125"/>
            <a:ext cx="205740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prstClr val="black"/>
                </a:solidFill>
              </a:rPr>
              <a:t>Infrastruktur Internal </a:t>
            </a:r>
            <a:r>
              <a:rPr lang="en-US" sz="1600" b="1">
                <a:solidFill>
                  <a:prstClr val="black"/>
                </a:solidFill>
              </a:rPr>
              <a:t>Perusahaan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692980" y="924633"/>
            <a:ext cx="659567" cy="40176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080830" y="4091505"/>
            <a:ext cx="659567" cy="40176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4342" y="4031602"/>
            <a:ext cx="211478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US">
                <a:solidFill>
                  <a:prstClr val="black"/>
                </a:solidFill>
              </a:rPr>
              <a:t>Infrastruktur </a:t>
            </a:r>
            <a:r>
              <a:rPr lang="en-US" smtClean="0">
                <a:solidFill>
                  <a:prstClr val="black"/>
                </a:solidFill>
              </a:rPr>
              <a:t>Eksternal </a:t>
            </a:r>
            <a:r>
              <a:rPr lang="en-US">
                <a:solidFill>
                  <a:prstClr val="black"/>
                </a:solidFill>
              </a:rPr>
              <a:t>Perusahaan</a:t>
            </a:r>
          </a:p>
        </p:txBody>
      </p:sp>
      <p:sp>
        <p:nvSpPr>
          <p:cNvPr id="12" name="Oval 11"/>
          <p:cNvSpPr/>
          <p:nvPr/>
        </p:nvSpPr>
        <p:spPr>
          <a:xfrm>
            <a:off x="3214594" y="1148145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prstClr val="black"/>
                </a:solidFill>
              </a:rPr>
              <a:t>6</a:t>
            </a:r>
            <a:endParaRPr lang="en-US" sz="2000" b="1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4594" y="4246966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prstClr val="black"/>
                </a:solidFill>
              </a:rPr>
              <a:t>7</a:t>
            </a:r>
            <a:endParaRPr lang="en-US" sz="2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fld id="{D3E020F1-CE4A-4B61-8D47-F59FA77E3FD3}" type="slidenum">
              <a:rPr lang="en-US" altLang="id-ID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id-ID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63500" y="66556"/>
            <a:ext cx="929640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1800" b="1" kern="1000" smtClean="0">
                <a:solidFill>
                  <a:prstClr val="black"/>
                </a:solidFill>
              </a:rPr>
              <a:t>Strategi </a:t>
            </a:r>
            <a:r>
              <a:rPr lang="en-US" sz="1800" b="1" kern="1000" err="1">
                <a:solidFill>
                  <a:prstClr val="black"/>
                </a:solidFill>
              </a:rPr>
              <a:t>Bisnis</a:t>
            </a:r>
            <a:r>
              <a:rPr lang="en-US" sz="1800" b="1" kern="1000">
                <a:solidFill>
                  <a:prstClr val="black"/>
                </a:solidFill>
              </a:rPr>
              <a:t> &amp; </a:t>
            </a:r>
            <a:r>
              <a:rPr lang="en-US" sz="1800" b="1" kern="1000" err="1">
                <a:solidFill>
                  <a:prstClr val="black"/>
                </a:solidFill>
              </a:rPr>
              <a:t>Kebijakan</a:t>
            </a:r>
            <a:r>
              <a:rPr lang="en-US" sz="1800" b="1" kern="1000">
                <a:solidFill>
                  <a:prstClr val="black"/>
                </a:solidFill>
              </a:rPr>
              <a:t> </a:t>
            </a:r>
            <a:r>
              <a:rPr lang="en-US" sz="1800" b="1" kern="1000" err="1">
                <a:solidFill>
                  <a:prstClr val="black"/>
                </a:solidFill>
              </a:rPr>
              <a:t>Umum</a:t>
            </a:r>
            <a:r>
              <a:rPr lang="en-US" sz="1800" b="1" kern="1000">
                <a:solidFill>
                  <a:prstClr val="black"/>
                </a:solidFill>
              </a:rPr>
              <a:t> </a:t>
            </a:r>
            <a:r>
              <a:rPr lang="en-US" sz="1800" b="1" kern="1000" err="1">
                <a:solidFill>
                  <a:prstClr val="black"/>
                </a:solidFill>
              </a:rPr>
              <a:t>untuk</a:t>
            </a:r>
            <a:r>
              <a:rPr lang="en-US" sz="1800" b="1" kern="1000">
                <a:solidFill>
                  <a:prstClr val="black"/>
                </a:solidFill>
              </a:rPr>
              <a:t> </a:t>
            </a:r>
            <a:r>
              <a:rPr lang="en-US" sz="1800" b="1" kern="1000" err="1">
                <a:solidFill>
                  <a:prstClr val="black"/>
                </a:solidFill>
              </a:rPr>
              <a:t>Pengembangan</a:t>
            </a:r>
            <a:r>
              <a:rPr lang="en-US" sz="1800" b="1" kern="1000">
                <a:solidFill>
                  <a:prstClr val="black"/>
                </a:solidFill>
              </a:rPr>
              <a:t> </a:t>
            </a:r>
            <a:r>
              <a:rPr lang="en-GB" sz="1800" b="1" kern="1000">
                <a:solidFill>
                  <a:prstClr val="black"/>
                </a:solidFill>
              </a:rPr>
              <a:t>IKM </a:t>
            </a:r>
            <a:r>
              <a:rPr lang="en-US" sz="1800" b="1" kern="1000">
                <a:solidFill>
                  <a:prstClr val="black"/>
                </a:solidFill>
              </a:rPr>
              <a:t>di </a:t>
            </a:r>
            <a:r>
              <a:rPr lang="en-US" sz="1800" b="1" kern="1000" err="1">
                <a:solidFill>
                  <a:prstClr val="black"/>
                </a:solidFill>
              </a:rPr>
              <a:t>Jawa</a:t>
            </a:r>
            <a:r>
              <a:rPr lang="en-US" sz="1800" b="1" kern="1000">
                <a:solidFill>
                  <a:prstClr val="black"/>
                </a:solidFill>
              </a:rPr>
              <a:t> </a:t>
            </a:r>
            <a:r>
              <a:rPr lang="en-US" sz="1800" b="1" kern="1000" err="1">
                <a:solidFill>
                  <a:prstClr val="black"/>
                </a:solidFill>
              </a:rPr>
              <a:t>Timur</a:t>
            </a:r>
            <a:r>
              <a:rPr lang="en-US" sz="1800" b="1" kern="1000">
                <a:solidFill>
                  <a:prstClr val="black"/>
                </a:solidFill>
              </a:rPr>
              <a:t> </a:t>
            </a:r>
            <a:r>
              <a:rPr lang="en-US" sz="1800" b="1" kern="1000" smtClean="0">
                <a:solidFill>
                  <a:prstClr val="black"/>
                </a:solidFill>
                <a:sym typeface="Wingdings" panose="05000000000000000000" pitchFamily="2" charset="2"/>
              </a:rPr>
              <a:t> Nasional</a:t>
            </a:r>
            <a:r>
              <a:rPr lang="en-US" sz="1800" b="1" kern="1000" smtClean="0">
                <a:solidFill>
                  <a:prstClr val="black"/>
                </a:solidFill>
              </a:rPr>
              <a:t> </a:t>
            </a:r>
            <a:endParaRPr lang="id-ID" sz="1800" b="1" kern="10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4" y="745703"/>
            <a:ext cx="8975699" cy="32059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313" y="3959416"/>
            <a:ext cx="20987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100" b="1" u="sng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Sumber:</a:t>
            </a:r>
            <a:r>
              <a:rPr lang="id-ID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Studi LPEP</a:t>
            </a:r>
            <a:r>
              <a:rPr lang="id-ID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201</a:t>
            </a:r>
            <a:r>
              <a:rPr lang="en-US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 rot="5400000">
            <a:off x="5644458" y="1126334"/>
            <a:ext cx="488027" cy="6166557"/>
          </a:xfrm>
          <a:prstGeom prst="rightBrace">
            <a:avLst/>
          </a:prstGeom>
          <a:ln w="254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457" y="4505649"/>
            <a:ext cx="6009893" cy="20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fld id="{D3E020F1-CE4A-4B61-8D47-F59FA77E3FD3}" type="slidenum">
              <a:rPr lang="en-US" altLang="id-ID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id-ID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156" y="5238186"/>
            <a:ext cx="5356313" cy="15634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230915"/>
            <a:ext cx="20987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100" b="1" u="sng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Sumber:</a:t>
            </a:r>
            <a:r>
              <a:rPr lang="id-ID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Studi LPEP</a:t>
            </a:r>
            <a:r>
              <a:rPr lang="id-ID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201</a:t>
            </a:r>
            <a:r>
              <a:rPr lang="en-US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110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515"/>
          <a:stretch/>
        </p:blipFill>
        <p:spPr>
          <a:xfrm>
            <a:off x="1275323" y="408188"/>
            <a:ext cx="7022165" cy="4829998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-63500" y="66556"/>
            <a:ext cx="929640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1800" b="1" kern="1000" smtClean="0">
                <a:solidFill>
                  <a:prstClr val="black"/>
                </a:solidFill>
              </a:rPr>
              <a:t>Strategi </a:t>
            </a:r>
            <a:r>
              <a:rPr lang="en-US" sz="1800" b="1" kern="1000" err="1">
                <a:solidFill>
                  <a:prstClr val="black"/>
                </a:solidFill>
              </a:rPr>
              <a:t>Bisnis</a:t>
            </a:r>
            <a:r>
              <a:rPr lang="en-US" sz="1800" b="1" kern="1000">
                <a:solidFill>
                  <a:prstClr val="black"/>
                </a:solidFill>
              </a:rPr>
              <a:t> &amp; </a:t>
            </a:r>
            <a:r>
              <a:rPr lang="en-US" sz="1800" b="1" kern="1000" err="1">
                <a:solidFill>
                  <a:prstClr val="black"/>
                </a:solidFill>
              </a:rPr>
              <a:t>Kebijakan</a:t>
            </a:r>
            <a:r>
              <a:rPr lang="en-US" sz="1800" b="1" kern="1000">
                <a:solidFill>
                  <a:prstClr val="black"/>
                </a:solidFill>
              </a:rPr>
              <a:t> </a:t>
            </a:r>
            <a:r>
              <a:rPr lang="en-US" sz="1800" b="1" kern="1000" err="1">
                <a:solidFill>
                  <a:prstClr val="black"/>
                </a:solidFill>
              </a:rPr>
              <a:t>Umum</a:t>
            </a:r>
            <a:r>
              <a:rPr lang="en-US" sz="1800" b="1" kern="1000">
                <a:solidFill>
                  <a:prstClr val="black"/>
                </a:solidFill>
              </a:rPr>
              <a:t> </a:t>
            </a:r>
            <a:r>
              <a:rPr lang="en-US" sz="1800" b="1" kern="1000" err="1">
                <a:solidFill>
                  <a:prstClr val="black"/>
                </a:solidFill>
              </a:rPr>
              <a:t>untuk</a:t>
            </a:r>
            <a:r>
              <a:rPr lang="en-US" sz="1800" b="1" kern="1000">
                <a:solidFill>
                  <a:prstClr val="black"/>
                </a:solidFill>
              </a:rPr>
              <a:t> </a:t>
            </a:r>
            <a:r>
              <a:rPr lang="en-US" sz="1800" b="1" kern="1000" err="1">
                <a:solidFill>
                  <a:prstClr val="black"/>
                </a:solidFill>
              </a:rPr>
              <a:t>Pengembangan</a:t>
            </a:r>
            <a:r>
              <a:rPr lang="en-US" sz="1800" b="1" kern="1000">
                <a:solidFill>
                  <a:prstClr val="black"/>
                </a:solidFill>
              </a:rPr>
              <a:t> </a:t>
            </a:r>
            <a:r>
              <a:rPr lang="en-GB" sz="1800" b="1" kern="1000">
                <a:solidFill>
                  <a:prstClr val="black"/>
                </a:solidFill>
              </a:rPr>
              <a:t>IKM </a:t>
            </a:r>
            <a:r>
              <a:rPr lang="en-US" sz="1800" b="1" kern="1000">
                <a:solidFill>
                  <a:prstClr val="black"/>
                </a:solidFill>
              </a:rPr>
              <a:t>di </a:t>
            </a:r>
            <a:r>
              <a:rPr lang="en-US" sz="1800" b="1" kern="1000" err="1">
                <a:solidFill>
                  <a:prstClr val="black"/>
                </a:solidFill>
              </a:rPr>
              <a:t>Jawa</a:t>
            </a:r>
            <a:r>
              <a:rPr lang="en-US" sz="1800" b="1" kern="1000">
                <a:solidFill>
                  <a:prstClr val="black"/>
                </a:solidFill>
              </a:rPr>
              <a:t> </a:t>
            </a:r>
            <a:r>
              <a:rPr lang="en-US" sz="1800" b="1" kern="1000" err="1">
                <a:solidFill>
                  <a:prstClr val="black"/>
                </a:solidFill>
              </a:rPr>
              <a:t>Timur</a:t>
            </a:r>
            <a:r>
              <a:rPr lang="en-US" sz="1800" b="1" kern="1000">
                <a:solidFill>
                  <a:prstClr val="black"/>
                </a:solidFill>
              </a:rPr>
              <a:t> </a:t>
            </a:r>
            <a:r>
              <a:rPr lang="en-US" sz="1800" b="1" kern="1000" smtClean="0">
                <a:solidFill>
                  <a:prstClr val="black"/>
                </a:solidFill>
                <a:sym typeface="Wingdings" panose="05000000000000000000" pitchFamily="2" charset="2"/>
              </a:rPr>
              <a:t> Nasional</a:t>
            </a:r>
            <a:r>
              <a:rPr lang="en-US" sz="1800" b="1" kern="1000" smtClean="0">
                <a:solidFill>
                  <a:prstClr val="black"/>
                </a:solidFill>
              </a:rPr>
              <a:t> </a:t>
            </a:r>
            <a:endParaRPr lang="id-ID" sz="1800" b="1" kern="1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fld id="{D3E020F1-CE4A-4B61-8D47-F59FA77E3FD3}" type="slidenum">
              <a:rPr lang="en-US" altLang="id-ID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id-ID" dirty="0">
              <a:latin typeface="Calibri" panose="020F0502020204030204" pitchFamily="34" charset="0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-1412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000" b="1" kern="1000" smtClean="0"/>
              <a:t>Catatan Penutup</a:t>
            </a:r>
            <a:endParaRPr lang="id-ID" sz="2000" b="1" kern="10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87922"/>
            <a:ext cx="9144000" cy="512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4625" lvl="3" indent="-174625">
              <a:spcBef>
                <a:spcPts val="200"/>
              </a:spcBef>
              <a:buFont typeface="+mj-lt"/>
              <a:buAutoNum type="arabicPeriod"/>
            </a:pPr>
            <a:r>
              <a:rPr lang="en-US" sz="1600" b="1" smtClean="0"/>
              <a:t>Struktur usaha berdasarkan skala usaha (mikro-kecil-menengah-besar)</a:t>
            </a:r>
            <a:r>
              <a:rPr lang="en-US" sz="1600" smtClean="0"/>
              <a:t> perlu dipantau untuk perkembangan bisnisnya dan didorong kenaikan kelas dr mikro </a:t>
            </a:r>
            <a:r>
              <a:rPr lang="en-US" sz="1600" smtClean="0">
                <a:sym typeface="Wingdings" panose="05000000000000000000" pitchFamily="2" charset="2"/>
              </a:rPr>
              <a:t></a:t>
            </a:r>
            <a:r>
              <a:rPr lang="en-US" sz="1600" smtClean="0"/>
              <a:t> kecil </a:t>
            </a:r>
            <a:r>
              <a:rPr lang="en-US" sz="1600" smtClean="0">
                <a:sym typeface="Wingdings" panose="05000000000000000000" pitchFamily="2" charset="2"/>
              </a:rPr>
              <a:t> menengah  besar, agar tidak terjadi </a:t>
            </a:r>
            <a:r>
              <a:rPr lang="en-US" sz="1600" i="1" smtClean="0">
                <a:sym typeface="Wingdings" panose="05000000000000000000" pitchFamily="2" charset="2"/>
              </a:rPr>
              <a:t>middle income trap</a:t>
            </a:r>
            <a:r>
              <a:rPr lang="en-US" sz="1600" smtClean="0">
                <a:sym typeface="Wingdings" panose="05000000000000000000" pitchFamily="2" charset="2"/>
              </a:rPr>
              <a:t>.</a:t>
            </a:r>
            <a:r>
              <a:rPr lang="en-US" sz="1600" smtClean="0"/>
              <a:t> </a:t>
            </a:r>
            <a:endParaRPr lang="en-US" sz="1600" b="1" smtClean="0"/>
          </a:p>
          <a:p>
            <a:pPr marL="174625" lvl="3" indent="-174625">
              <a:spcBef>
                <a:spcPts val="200"/>
              </a:spcBef>
              <a:buFont typeface="+mj-lt"/>
              <a:buAutoNum type="arabicPeriod"/>
            </a:pPr>
            <a:r>
              <a:rPr lang="en-US" sz="1600" b="1"/>
              <a:t>P</a:t>
            </a:r>
            <a:r>
              <a:rPr lang="id-ID" sz="1600" b="1" smtClean="0"/>
              <a:t>ermasalahan utama</a:t>
            </a:r>
            <a:r>
              <a:rPr lang="id-ID" sz="1600" smtClean="0"/>
              <a:t> </a:t>
            </a:r>
            <a:r>
              <a:rPr lang="id-ID" sz="1600" dirty="0"/>
              <a:t>IKM di Jawa Timur meliputi Modal Investasi, Modal Kerja (Bahan Baku, Tenaga Kerja, Suku Bunga, </a:t>
            </a:r>
            <a:r>
              <a:rPr lang="id-ID" sz="1600" dirty="0" err="1"/>
              <a:t>Transp</a:t>
            </a:r>
            <a:r>
              <a:rPr lang="id-ID" sz="1600" dirty="0"/>
              <a:t>-Kom, &amp; Biaya Energi), Pemasaran (</a:t>
            </a:r>
            <a:r>
              <a:rPr lang="id-ID" sz="1600"/>
              <a:t>Penjualan </a:t>
            </a:r>
            <a:r>
              <a:rPr lang="id-ID" sz="1600" smtClean="0"/>
              <a:t>Turun</a:t>
            </a:r>
            <a:r>
              <a:rPr lang="en-US" sz="1600" smtClean="0"/>
              <a:t>, Kapasitas Produksi,</a:t>
            </a:r>
            <a:r>
              <a:rPr lang="id-ID" sz="1600" smtClean="0"/>
              <a:t> </a:t>
            </a:r>
            <a:r>
              <a:rPr lang="id-ID" sz="1600" dirty="0"/>
              <a:t>&amp; Jaringan Pemasaran), &amp; Pelatihan (Keterampilan-Produksi &amp; Manajerial-</a:t>
            </a:r>
            <a:r>
              <a:rPr lang="id-ID" sz="1600" dirty="0" err="1"/>
              <a:t>Akutansi</a:t>
            </a:r>
            <a:r>
              <a:rPr lang="id-ID" sz="1600" dirty="0"/>
              <a:t>).</a:t>
            </a:r>
          </a:p>
          <a:p>
            <a:pPr marL="174625" lvl="3" indent="-174625">
              <a:spcBef>
                <a:spcPts val="200"/>
              </a:spcBef>
              <a:buFont typeface="+mj-lt"/>
              <a:buAutoNum type="arabicPeriod"/>
            </a:pPr>
            <a:r>
              <a:rPr lang="en-US" sz="1600" b="1" smtClean="0"/>
              <a:t>Produktivitas </a:t>
            </a:r>
            <a:r>
              <a:rPr lang="en-US" sz="1600" b="1" dirty="0"/>
              <a:t>TFP </a:t>
            </a:r>
            <a:r>
              <a:rPr lang="en-US" sz="1600" dirty="0"/>
              <a:t>(2010-2015)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b="1" err="1"/>
              <a:t>industri</a:t>
            </a:r>
            <a:r>
              <a:rPr lang="en-US" sz="1600" b="1"/>
              <a:t> </a:t>
            </a:r>
            <a:r>
              <a:rPr lang="en-US" sz="1600" b="1" smtClean="0"/>
              <a:t>kecil-mikro </a:t>
            </a:r>
            <a:r>
              <a:rPr lang="en-US" sz="1600" dirty="0" err="1"/>
              <a:t>yaitu</a:t>
            </a:r>
            <a:r>
              <a:rPr lang="en-US" sz="1600" dirty="0"/>
              <a:t> 1,0177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err="1"/>
              <a:t>pertumbuhan</a:t>
            </a:r>
            <a:r>
              <a:rPr lang="en-US" sz="1600"/>
              <a:t> </a:t>
            </a:r>
            <a:r>
              <a:rPr lang="en-US" sz="1600" smtClean="0"/>
              <a:t>2,28% Efisiensi </a:t>
            </a:r>
            <a:r>
              <a:rPr lang="en-US" sz="1600" dirty="0" err="1"/>
              <a:t>teknis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efisiensi</a:t>
            </a:r>
            <a:r>
              <a:rPr lang="en-US" sz="1600" dirty="0"/>
              <a:t> </a:t>
            </a:r>
            <a:r>
              <a:rPr lang="en-US" sz="1600" dirty="0" err="1"/>
              <a:t>skala</a:t>
            </a:r>
            <a:r>
              <a:rPr lang="en-US" sz="1600" dirty="0"/>
              <a:t> </a:t>
            </a:r>
            <a:r>
              <a:rPr lang="en-US" sz="1600" dirty="0" err="1"/>
              <a:t>produksi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industri</a:t>
            </a:r>
            <a:r>
              <a:rPr lang="en-US" sz="1600" dirty="0"/>
              <a:t> </a:t>
            </a:r>
            <a:r>
              <a:rPr lang="en-US" sz="1600" dirty="0" err="1"/>
              <a:t>kecil</a:t>
            </a:r>
            <a:r>
              <a:rPr lang="en-US" sz="1600" dirty="0"/>
              <a:t> </a:t>
            </a:r>
            <a:r>
              <a:rPr lang="en-US" sz="1600" dirty="0" err="1"/>
              <a:t>menurun</a:t>
            </a:r>
            <a:r>
              <a:rPr lang="en-US" sz="1600" dirty="0"/>
              <a:t> </a:t>
            </a:r>
            <a:r>
              <a:rPr lang="en-US" sz="1600" dirty="0" err="1"/>
              <a:t>sedangkan</a:t>
            </a:r>
            <a:r>
              <a:rPr lang="en-US" sz="1600" dirty="0"/>
              <a:t> </a:t>
            </a:r>
            <a:r>
              <a:rPr lang="en-US" sz="1600" dirty="0" err="1"/>
              <a:t>industri</a:t>
            </a:r>
            <a:r>
              <a:rPr lang="en-US" sz="1600" dirty="0"/>
              <a:t> </a:t>
            </a:r>
            <a:r>
              <a:rPr lang="en-US" sz="1600" dirty="0" err="1"/>
              <a:t>menengah</a:t>
            </a:r>
            <a:r>
              <a:rPr lang="en-US" sz="1600" dirty="0"/>
              <a:t> yang </a:t>
            </a:r>
            <a:r>
              <a:rPr lang="en-US" sz="1600" dirty="0" err="1"/>
              <a:t>turun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efisiensi</a:t>
            </a:r>
            <a:r>
              <a:rPr lang="en-US" sz="1600" dirty="0"/>
              <a:t> </a:t>
            </a:r>
            <a:r>
              <a:rPr lang="en-US" sz="1600" err="1"/>
              <a:t>teknis</a:t>
            </a:r>
            <a:r>
              <a:rPr lang="en-US" sz="1600" smtClean="0"/>
              <a:t>. </a:t>
            </a:r>
            <a:r>
              <a:rPr lang="en-US" sz="1600" b="1" smtClean="0"/>
              <a:t>Produktivitas (OI) </a:t>
            </a:r>
            <a:r>
              <a:rPr lang="en-US" sz="1600" smtClean="0"/>
              <a:t>untuk </a:t>
            </a:r>
            <a:r>
              <a:rPr lang="en-US" sz="1600" b="1" smtClean="0"/>
              <a:t>industri kecil </a:t>
            </a:r>
            <a:r>
              <a:rPr lang="en-US" sz="1600" smtClean="0"/>
              <a:t>yaitu 1,3898.</a:t>
            </a:r>
            <a:endParaRPr lang="en-US" sz="1600" dirty="0"/>
          </a:p>
          <a:p>
            <a:pPr marL="174625" lvl="3" indent="-174625">
              <a:spcBef>
                <a:spcPts val="200"/>
              </a:spcBef>
              <a:buFont typeface="+mj-lt"/>
              <a:buAutoNum type="arabicPeriod"/>
            </a:pPr>
            <a:r>
              <a:rPr lang="en-US" sz="1600" b="1" dirty="0" err="1"/>
              <a:t>Faktor</a:t>
            </a:r>
            <a:r>
              <a:rPr lang="en-US" sz="1600" b="1" dirty="0"/>
              <a:t> </a:t>
            </a:r>
            <a:r>
              <a:rPr lang="en-US" sz="1600" b="1" dirty="0" err="1"/>
              <a:t>produksi</a:t>
            </a:r>
            <a:r>
              <a:rPr lang="en-US" sz="1600" b="1" dirty="0"/>
              <a:t> internal</a:t>
            </a:r>
            <a:r>
              <a:rPr lang="en-US" sz="1600" dirty="0"/>
              <a:t> yang </a:t>
            </a:r>
            <a:r>
              <a:rPr lang="en-US" sz="1600" dirty="0" err="1"/>
              <a:t>berperan</a:t>
            </a:r>
            <a:r>
              <a:rPr lang="en-US" sz="1600" dirty="0"/>
              <a:t> paling </a:t>
            </a:r>
            <a:r>
              <a:rPr lang="en-US" sz="1600" err="1"/>
              <a:t>penting</a:t>
            </a:r>
            <a:r>
              <a:rPr lang="en-US" sz="1600"/>
              <a:t> untuk IKM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b="1" dirty="0" err="1"/>
              <a:t>ketersediaan</a:t>
            </a:r>
            <a:r>
              <a:rPr lang="en-US" sz="1600" b="1" dirty="0"/>
              <a:t> </a:t>
            </a:r>
            <a:r>
              <a:rPr lang="en-US" sz="1600" b="1" dirty="0" err="1"/>
              <a:t>bahan</a:t>
            </a:r>
            <a:r>
              <a:rPr lang="en-US" sz="1600" b="1" dirty="0"/>
              <a:t> </a:t>
            </a:r>
            <a:r>
              <a:rPr lang="en-US" sz="1600" b="1" dirty="0" err="1"/>
              <a:t>baku</a:t>
            </a:r>
            <a:r>
              <a:rPr lang="en-US" sz="1600"/>
              <a:t>. </a:t>
            </a:r>
            <a:r>
              <a:rPr lang="en-US" sz="1600" smtClean="0"/>
              <a:t>IKM cenderung padat karya (peranan tenaga kerja lebih besar daripada modal) dari hasil estimasi TFP (usaha kecil dan menengah). </a:t>
            </a:r>
            <a:r>
              <a:rPr lang="en-US" sz="1600" b="1" smtClean="0"/>
              <a:t>Faktor </a:t>
            </a:r>
            <a:r>
              <a:rPr lang="en-US" sz="1600" b="1" dirty="0" err="1"/>
              <a:t>produksi</a:t>
            </a:r>
            <a:r>
              <a:rPr lang="en-US" sz="1600" b="1" dirty="0"/>
              <a:t> </a:t>
            </a:r>
            <a:r>
              <a:rPr lang="en-US" sz="1600" b="1" dirty="0" err="1"/>
              <a:t>eksternal</a:t>
            </a:r>
            <a:r>
              <a:rPr lang="en-US" sz="1600" dirty="0"/>
              <a:t> paling </a:t>
            </a:r>
            <a:r>
              <a:rPr lang="en-US" sz="1600" dirty="0" err="1"/>
              <a:t>berpengaruh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industri</a:t>
            </a:r>
            <a:r>
              <a:rPr lang="en-US" sz="1600" dirty="0"/>
              <a:t> </a:t>
            </a:r>
            <a:r>
              <a:rPr lang="en-US" sz="1600" dirty="0" err="1"/>
              <a:t>kecil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konsentrasi</a:t>
            </a:r>
            <a:r>
              <a:rPr lang="en-US" sz="1600" dirty="0"/>
              <a:t> </a:t>
            </a:r>
            <a:r>
              <a:rPr lang="en-US" sz="1600" dirty="0" err="1"/>
              <a:t>pasar</a:t>
            </a:r>
            <a:r>
              <a:rPr lang="en-US" sz="1600" dirty="0"/>
              <a:t> </a:t>
            </a:r>
            <a:r>
              <a:rPr lang="en-US" sz="1600" dirty="0" err="1"/>
              <a:t>sedangkan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industri</a:t>
            </a:r>
            <a:r>
              <a:rPr lang="en-US" sz="1600" dirty="0"/>
              <a:t> </a:t>
            </a:r>
            <a:r>
              <a:rPr lang="en-US" sz="1600" dirty="0" err="1"/>
              <a:t>menengah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konsentrasi</a:t>
            </a:r>
            <a:r>
              <a:rPr lang="en-US" sz="1600" dirty="0"/>
              <a:t> </a:t>
            </a:r>
            <a:r>
              <a:rPr lang="en-US" sz="1600" dirty="0" err="1"/>
              <a:t>pasar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baku</a:t>
            </a:r>
            <a:r>
              <a:rPr lang="en-US" sz="1600" dirty="0"/>
              <a:t> </a:t>
            </a:r>
            <a:r>
              <a:rPr lang="en-US" sz="1600" dirty="0" err="1"/>
              <a:t>impor</a:t>
            </a:r>
            <a:r>
              <a:rPr lang="en-US" sz="1600"/>
              <a:t>. </a:t>
            </a:r>
            <a:r>
              <a:rPr lang="en-US" sz="1600" b="1" smtClean="0">
                <a:solidFill>
                  <a:srgbClr val="000000"/>
                </a:solidFill>
              </a:rPr>
              <a:t>Faktor </a:t>
            </a:r>
            <a:r>
              <a:rPr lang="en-US" sz="1600" b="1" dirty="0" err="1">
                <a:solidFill>
                  <a:srgbClr val="000000"/>
                </a:solidFill>
              </a:rPr>
              <a:t>kunci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dalam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pengembangan</a:t>
            </a:r>
            <a:r>
              <a:rPr lang="en-US" sz="1600" dirty="0">
                <a:solidFill>
                  <a:srgbClr val="000000"/>
                </a:solidFill>
              </a:rPr>
              <a:t> IKM di </a:t>
            </a:r>
            <a:r>
              <a:rPr lang="en-US" sz="1600" dirty="0" err="1">
                <a:solidFill>
                  <a:srgbClr val="000000"/>
                </a:solidFill>
              </a:rPr>
              <a:t>Jawa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Timur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yaitu</a:t>
            </a:r>
            <a:r>
              <a:rPr lang="en-US" sz="1600" dirty="0">
                <a:solidFill>
                  <a:srgbClr val="000000"/>
                </a:solidFill>
              </a:rPr>
              <a:t> modal, </a:t>
            </a:r>
            <a:r>
              <a:rPr lang="en-US" sz="1600" dirty="0" err="1">
                <a:solidFill>
                  <a:srgbClr val="000000"/>
                </a:solidFill>
              </a:rPr>
              <a:t>bahan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baku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tenaga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kerja</a:t>
            </a:r>
            <a:r>
              <a:rPr lang="en-US" sz="1600" dirty="0">
                <a:solidFill>
                  <a:srgbClr val="000000"/>
                </a:solidFill>
              </a:rPr>
              <a:t>, proses </a:t>
            </a:r>
            <a:r>
              <a:rPr lang="en-US" sz="1600" dirty="0" err="1">
                <a:solidFill>
                  <a:srgbClr val="000000"/>
                </a:solidFill>
              </a:rPr>
              <a:t>produksi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pemasaran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kelembagaan</a:t>
            </a:r>
            <a:r>
              <a:rPr lang="en-US" sz="1600" dirty="0">
                <a:solidFill>
                  <a:srgbClr val="000000"/>
                </a:solidFill>
              </a:rPr>
              <a:t>, &amp; </a:t>
            </a:r>
            <a:r>
              <a:rPr lang="en-US" sz="1600" dirty="0" err="1">
                <a:solidFill>
                  <a:srgbClr val="000000"/>
                </a:solidFill>
              </a:rPr>
              <a:t>infrastruktur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lang="id-ID" sz="1600" dirty="0"/>
          </a:p>
          <a:p>
            <a:pPr marL="174625" lvl="3" indent="-174625">
              <a:spcBef>
                <a:spcPts val="200"/>
              </a:spcBef>
              <a:buFont typeface="+mj-lt"/>
              <a:buAutoNum type="arabicPeriod"/>
            </a:pPr>
            <a:r>
              <a:rPr lang="en-US" sz="1600" b="1" smtClean="0"/>
              <a:t>Tujuan </a:t>
            </a:r>
            <a:r>
              <a:rPr lang="en-US" sz="1600" b="1" dirty="0" err="1"/>
              <a:t>jangka</a:t>
            </a:r>
            <a:r>
              <a:rPr lang="en-US" sz="1600" b="1" dirty="0"/>
              <a:t> </a:t>
            </a:r>
            <a:r>
              <a:rPr lang="en-US" sz="1600" b="1" dirty="0" err="1"/>
              <a:t>panjang</a:t>
            </a:r>
            <a:r>
              <a:rPr lang="en-US" sz="1600" dirty="0"/>
              <a:t> </a:t>
            </a:r>
            <a:r>
              <a:rPr lang="en-US" sz="1600" dirty="0" err="1"/>
              <a:t>pengembangan</a:t>
            </a:r>
            <a:r>
              <a:rPr lang="en-US" sz="1600" dirty="0"/>
              <a:t> IKM di </a:t>
            </a:r>
            <a:r>
              <a:rPr lang="en-US" sz="1600" dirty="0" err="1"/>
              <a:t>Jawa</a:t>
            </a:r>
            <a:r>
              <a:rPr lang="en-US" sz="1600" dirty="0"/>
              <a:t> </a:t>
            </a:r>
            <a:r>
              <a:rPr lang="en-US" sz="1600" dirty="0" err="1"/>
              <a:t>Timur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b="1" dirty="0" err="1"/>
              <a:t>peningkatan</a:t>
            </a:r>
            <a:r>
              <a:rPr lang="en-US" sz="1600" b="1" dirty="0"/>
              <a:t> </a:t>
            </a:r>
            <a:r>
              <a:rPr lang="en-US" sz="1600" b="1" dirty="0" err="1"/>
              <a:t>produktivitas</a:t>
            </a:r>
            <a:r>
              <a:rPr lang="en-US" sz="1600" b="1" dirty="0"/>
              <a:t> IKM agar </a:t>
            </a:r>
            <a:r>
              <a:rPr lang="en-US" sz="1600" b="1" dirty="0" err="1"/>
              <a:t>berdaya</a:t>
            </a:r>
            <a:r>
              <a:rPr lang="en-US" sz="1600" b="1" dirty="0"/>
              <a:t> </a:t>
            </a:r>
            <a:r>
              <a:rPr lang="en-US" sz="1600" b="1" dirty="0" err="1"/>
              <a:t>saing</a:t>
            </a:r>
            <a:r>
              <a:rPr lang="en-US" sz="1600" b="1" dirty="0"/>
              <a:t> </a:t>
            </a:r>
            <a:r>
              <a:rPr lang="en-US" sz="1600" b="1" dirty="0" err="1"/>
              <a:t>tangguh</a:t>
            </a:r>
            <a:r>
              <a:rPr lang="en-US" sz="1600"/>
              <a:t>. </a:t>
            </a:r>
            <a:endParaRPr lang="en-US" sz="1600" smtClean="0"/>
          </a:p>
          <a:p>
            <a:pPr marL="174625" lvl="3" indent="-174625">
              <a:spcBef>
                <a:spcPts val="200"/>
              </a:spcBef>
              <a:buFont typeface="+mj-lt"/>
              <a:buAutoNum type="arabicPeriod"/>
            </a:pPr>
            <a:r>
              <a:rPr lang="en-US" sz="1600" b="1" smtClean="0"/>
              <a:t>Sasaran</a:t>
            </a:r>
            <a:r>
              <a:rPr lang="en-US" sz="1600" smtClean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mencapai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jangka</a:t>
            </a:r>
            <a:r>
              <a:rPr lang="en-US" sz="1600" dirty="0"/>
              <a:t> </a:t>
            </a:r>
            <a:r>
              <a:rPr lang="en-US" sz="1600" dirty="0" err="1"/>
              <a:t>panjang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penguatan</a:t>
            </a:r>
            <a:r>
              <a:rPr lang="en-US" sz="1600" dirty="0"/>
              <a:t> modal IKM, </a:t>
            </a:r>
            <a:r>
              <a:rPr lang="en-US" sz="1600" dirty="0" err="1"/>
              <a:t>peningkatan</a:t>
            </a:r>
            <a:r>
              <a:rPr lang="en-US" sz="1600" dirty="0"/>
              <a:t> </a:t>
            </a:r>
            <a:r>
              <a:rPr lang="en-US" sz="1600" dirty="0" err="1"/>
              <a:t>efisiensi</a:t>
            </a:r>
            <a:r>
              <a:rPr lang="en-US" sz="1600" dirty="0"/>
              <a:t> &amp; </a:t>
            </a:r>
            <a:r>
              <a:rPr lang="en-US" sz="1600" dirty="0" err="1"/>
              <a:t>kelancaran</a:t>
            </a:r>
            <a:r>
              <a:rPr lang="en-US" sz="1600" dirty="0"/>
              <a:t> </a:t>
            </a:r>
            <a:r>
              <a:rPr lang="en-US" sz="1600" dirty="0" err="1"/>
              <a:t>pasokan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baku</a:t>
            </a:r>
            <a:r>
              <a:rPr lang="en-US" sz="1600" dirty="0"/>
              <a:t>, </a:t>
            </a:r>
            <a:r>
              <a:rPr lang="en-US" sz="1600" dirty="0" err="1"/>
              <a:t>peningkatan</a:t>
            </a:r>
            <a:r>
              <a:rPr lang="en-US" sz="1600" dirty="0"/>
              <a:t> </a:t>
            </a:r>
            <a:r>
              <a:rPr lang="en-US" sz="1600" dirty="0" err="1"/>
              <a:t>produktivitas</a:t>
            </a:r>
            <a:r>
              <a:rPr lang="en-US" sz="1600" dirty="0"/>
              <a:t> </a:t>
            </a:r>
            <a:r>
              <a:rPr lang="en-US" sz="1600" dirty="0" err="1"/>
              <a:t>tng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, </a:t>
            </a:r>
            <a:r>
              <a:rPr lang="en-US" sz="1600" dirty="0" err="1"/>
              <a:t>peningkatan</a:t>
            </a:r>
            <a:r>
              <a:rPr lang="en-US" sz="1600" dirty="0"/>
              <a:t> </a:t>
            </a:r>
            <a:r>
              <a:rPr lang="en-US" sz="1600" dirty="0" err="1"/>
              <a:t>kualitas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, </a:t>
            </a:r>
            <a:r>
              <a:rPr lang="en-US" sz="1600" dirty="0" err="1"/>
              <a:t>penguatan</a:t>
            </a:r>
            <a:r>
              <a:rPr lang="en-US" sz="1600" dirty="0"/>
              <a:t> </a:t>
            </a:r>
            <a:r>
              <a:rPr lang="en-US" sz="1600" dirty="0" err="1"/>
              <a:t>kelembagaan</a:t>
            </a:r>
            <a:r>
              <a:rPr lang="en-US" sz="1600" dirty="0"/>
              <a:t> IKM,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peningkatan</a:t>
            </a:r>
            <a:r>
              <a:rPr lang="en-US" sz="1600" dirty="0"/>
              <a:t> </a:t>
            </a:r>
            <a:r>
              <a:rPr lang="en-US" sz="1600" dirty="0" err="1"/>
              <a:t>kualitas-kuantitas</a:t>
            </a:r>
            <a:r>
              <a:rPr lang="en-US" sz="1600" dirty="0"/>
              <a:t> </a:t>
            </a:r>
            <a:r>
              <a:rPr lang="en-US" sz="1600" err="1"/>
              <a:t>infrastruktur</a:t>
            </a:r>
            <a:r>
              <a:rPr lang="en-US" sz="1600" smtClean="0"/>
              <a:t>.</a:t>
            </a:r>
          </a:p>
          <a:p>
            <a:pPr marL="174625" lvl="3" indent="-174625">
              <a:spcBef>
                <a:spcPts val="200"/>
              </a:spcBef>
              <a:buFont typeface="+mj-lt"/>
              <a:buAutoNum type="arabicPeriod"/>
            </a:pPr>
            <a:r>
              <a:rPr lang="en-US" sz="1600" b="1"/>
              <a:t>Strategi </a:t>
            </a:r>
            <a:r>
              <a:rPr lang="en-US" sz="1600" b="1" smtClean="0"/>
              <a:t>bisnis IKM</a:t>
            </a:r>
            <a:r>
              <a:rPr lang="en-US" sz="1600" smtClean="0"/>
              <a:t> secara umum </a:t>
            </a:r>
            <a:r>
              <a:rPr lang="en-US" sz="1600"/>
              <a:t>yaitu </a:t>
            </a:r>
            <a:r>
              <a:rPr lang="en-US" sz="1600" b="1" smtClean="0"/>
              <a:t>pengembangan pasar, reduksi biaya (efisiensi), &amp; pengembangan produk</a:t>
            </a:r>
            <a:r>
              <a:rPr lang="en-US" sz="1600" smtClean="0"/>
              <a:t>. 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582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E020F1-CE4A-4B61-8D47-F59FA77E3FD3}" type="slidenum">
              <a:rPr lang="en-US" altLang="id-ID" sz="1200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id-ID" sz="12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2226" y="6117666"/>
            <a:ext cx="17346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100" b="1" u="sng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Sumber:</a:t>
            </a:r>
            <a:r>
              <a:rPr lang="id-ID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BPS Jawa Timur</a:t>
            </a:r>
            <a:r>
              <a:rPr lang="id-ID" sz="110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201</a:t>
            </a:r>
            <a:r>
              <a:rPr lang="en-US" sz="110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6, </a:t>
            </a:r>
            <a:r>
              <a:rPr lang="en-US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en-US" sz="110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Diolah</a:t>
            </a:r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6479" y="18030"/>
            <a:ext cx="8898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kern="1000" smtClean="0">
                <a:solidFill>
                  <a:prstClr val="black"/>
                </a:solidFill>
              </a:rPr>
              <a:t>Struktur Ekonomi Jawa Timur, 2016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5911343" y="1855395"/>
            <a:ext cx="3123476" cy="738664"/>
          </a:xfrm>
          <a:prstGeom prst="rect">
            <a:avLst/>
          </a:prstGeom>
          <a:solidFill>
            <a:srgbClr val="FFFF8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smtClean="0"/>
              <a:t>Peranan-distribusi Industri Pengolahan Nasional thdp PDB = 20,39% sedangkan Jawa Timur = 28,97%</a:t>
            </a:r>
            <a:endParaRPr lang="en-US" sz="1400" b="1"/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5" t="1984" r="4987"/>
          <a:stretch>
            <a:fillRect/>
          </a:stretch>
        </p:blipFill>
        <p:spPr bwMode="auto">
          <a:xfrm>
            <a:off x="69850" y="323850"/>
            <a:ext cx="65468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9" t="7053" r="3488" b="5077"/>
          <a:stretch>
            <a:fillRect/>
          </a:stretch>
        </p:blipFill>
        <p:spPr bwMode="auto">
          <a:xfrm>
            <a:off x="284163" y="4216400"/>
            <a:ext cx="672782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5648325" y="727075"/>
            <a:ext cx="482600" cy="3952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638799" y="2705662"/>
            <a:ext cx="350520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/>
              <a:t>Nilai PDRB Jawa Timur (Harga Berlaku), 2016 = Rp 1.843,89 triliun</a:t>
            </a:r>
          </a:p>
        </p:txBody>
      </p: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5818981" y="5024115"/>
            <a:ext cx="31448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d-ID" sz="1600" b="1"/>
              <a:t>PDRB Jawa Timur menurut </a:t>
            </a:r>
            <a:br>
              <a:rPr lang="en-US" altLang="id-ID" sz="1600" b="1"/>
            </a:br>
            <a:r>
              <a:rPr lang="en-US" altLang="id-ID" sz="1600" b="1"/>
              <a:t>Pengeluaran (Agregat Permintaan), 2016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15285" y="905690"/>
            <a:ext cx="31003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PDRB Jawa Timur menurut </a:t>
            </a:r>
            <a:br>
              <a:rPr lang="en-US" sz="1600" b="1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1600" b="1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Lap. Usaha (Agregat Penawaran), 2016</a:t>
            </a:r>
          </a:p>
        </p:txBody>
      </p:sp>
    </p:spTree>
    <p:extLst>
      <p:ext uri="{BB962C8B-B14F-4D97-AF65-F5344CB8AC3E}">
        <p14:creationId xmlns:p14="http://schemas.microsoft.com/office/powerpoint/2010/main" val="3829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74293" y="2734247"/>
            <a:ext cx="532262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6000" b="1" err="1">
                <a:solidFill>
                  <a:srgbClr val="ED7D31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Terima</a:t>
            </a:r>
            <a:r>
              <a:rPr lang="en-US" altLang="en-US" sz="6000" b="1">
                <a:solidFill>
                  <a:srgbClr val="ED7D31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err="1">
                <a:solidFill>
                  <a:srgbClr val="ED7D31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Kasih</a:t>
            </a:r>
            <a:endParaRPr lang="en-US" altLang="en-US" sz="6000" i="1">
              <a:solidFill>
                <a:srgbClr val="ED7D31">
                  <a:lumMod val="75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E020F1-CE4A-4B61-8D47-F59FA77E3FD3}" type="slidenum">
              <a:rPr lang="en-US" altLang="id-ID" sz="1200" smtClean="0">
                <a:solidFill>
                  <a:prstClr val="black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id-ID" sz="12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6479" y="18030"/>
            <a:ext cx="8898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kern="1000" smtClean="0">
                <a:solidFill>
                  <a:prstClr val="black"/>
                </a:solidFill>
              </a:rPr>
              <a:t>Peranan Ekonomi Jawa Timur terhadap Nasional, 2016</a:t>
            </a:r>
            <a:endParaRPr lang="en-US" sz="20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79" y="537929"/>
            <a:ext cx="7880977" cy="5338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579" y="5876365"/>
            <a:ext cx="5361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smtClean="0"/>
              <a:t>Catatan:</a:t>
            </a:r>
            <a:r>
              <a:rPr lang="en-US" sz="1400" smtClean="0"/>
              <a:t> Peranan ekonomi DKI Jakarta = 17,19% &amp; Jawa Barat = 13,22%</a:t>
            </a:r>
            <a:endParaRPr lang="en-US" sz="1400"/>
          </a:p>
        </p:txBody>
      </p:sp>
      <p:sp>
        <p:nvSpPr>
          <p:cNvPr id="16" name="Rectangle 15"/>
          <p:cNvSpPr/>
          <p:nvPr/>
        </p:nvSpPr>
        <p:spPr>
          <a:xfrm>
            <a:off x="6457950" y="5942095"/>
            <a:ext cx="17346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100" b="1" u="sng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Sumber:</a:t>
            </a:r>
            <a:r>
              <a:rPr lang="id-ID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BPS Jawa Timur</a:t>
            </a:r>
            <a:r>
              <a:rPr lang="id-ID" sz="110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201</a:t>
            </a:r>
            <a:r>
              <a:rPr lang="en-US" sz="110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6, </a:t>
            </a:r>
            <a:r>
              <a:rPr lang="en-US" sz="1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en-US" sz="110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Diolah</a:t>
            </a:r>
            <a:endParaRPr lang="en-US"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E020F1-CE4A-4B61-8D47-F59FA77E3FD3}" type="slidenum">
              <a:rPr lang="en-US" altLang="id-ID" sz="1200" smtClean="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id-ID" sz="1200" dirty="0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14816"/>
            <a:ext cx="91440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smtClean="0">
                <a:ea typeface="Calibri" panose="020F0502020204030204" pitchFamily="34" charset="0"/>
                <a:cs typeface="Times New Roman" panose="02020603050405020304" pitchFamily="18" charset="0"/>
              </a:rPr>
              <a:t>Perbandingan Industri Besar, Sedang, Kecil, &amp; Mikro Nasional &amp; </a:t>
            </a:r>
            <a:r>
              <a:rPr lang="en-US" altLang="en-US" sz="2000" b="1" err="1" smtClean="0">
                <a:ea typeface="Calibri" panose="020F0502020204030204" pitchFamily="34" charset="0"/>
                <a:cs typeface="Times New Roman" panose="02020603050405020304" pitchFamily="18" charset="0"/>
              </a:rPr>
              <a:t>Jawa</a:t>
            </a:r>
            <a:r>
              <a:rPr lang="en-US" altLang="en-US" sz="2000" b="1" smtClean="0">
                <a:ea typeface="Calibri" panose="020F0502020204030204" pitchFamily="34" charset="0"/>
                <a:cs typeface="Times New Roman" panose="02020603050405020304" pitchFamily="18" charset="0"/>
              </a:rPr>
              <a:t> Timur, 2015</a:t>
            </a:r>
            <a:endParaRPr lang="en-US" alt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899551" y="649556"/>
            <a:ext cx="4371200" cy="2718774"/>
            <a:chOff x="2799229" y="3894497"/>
            <a:chExt cx="4726946" cy="29167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229" y="3894497"/>
              <a:ext cx="4472309" cy="291675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781825" y="3926066"/>
              <a:ext cx="1354601" cy="4869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smtClean="0"/>
                <a:t>9.049</a:t>
              </a:r>
              <a:r>
                <a:rPr lang="en-GB" sz="1200" smtClean="0"/>
                <a:t> </a:t>
              </a:r>
              <a:r>
                <a:rPr lang="en-US" sz="1200" b="1" smtClean="0"/>
                <a:t>Unit (0,01%)</a:t>
              </a:r>
              <a:endParaRPr lang="en-US" sz="1200" b="1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07855" y="4496689"/>
              <a:ext cx="1320879" cy="4869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smtClean="0"/>
                <a:t>52.106 Unit (0,09%)</a:t>
              </a:r>
              <a:endParaRPr lang="en-US" sz="1200" b="1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604283" y="5251303"/>
              <a:ext cx="1486956" cy="4869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smtClean="0"/>
                <a:t>654.222 Unit (1,13%)</a:t>
              </a:r>
              <a:endParaRPr lang="en-US" sz="1200" b="1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978325" y="6013342"/>
              <a:ext cx="1547850" cy="4869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smtClean="0"/>
                <a:t>57.189.393 Unit (98,77%)</a:t>
              </a:r>
              <a:endParaRPr lang="en-US" sz="1200" b="1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2101907" y="1291636"/>
            <a:ext cx="1641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u="sng" dirty="0" err="1" smtClean="0"/>
              <a:t>Sumber</a:t>
            </a:r>
            <a:r>
              <a:rPr lang="en-GB" sz="1200" b="1" u="sng" dirty="0" smtClean="0"/>
              <a:t>:</a:t>
            </a:r>
            <a:r>
              <a:rPr lang="en-GB" sz="1200" b="1" dirty="0" smtClean="0"/>
              <a:t> </a:t>
            </a:r>
            <a:r>
              <a:rPr lang="en-GB" sz="1200" dirty="0" err="1" smtClean="0"/>
              <a:t>Kementrian</a:t>
            </a:r>
            <a:r>
              <a:rPr lang="en-GB" sz="1200" dirty="0" smtClean="0"/>
              <a:t> Kop. </a:t>
            </a:r>
            <a:r>
              <a:rPr lang="en-GB" sz="1200" dirty="0" err="1"/>
              <a:t>d</a:t>
            </a:r>
            <a:r>
              <a:rPr lang="en-GB" sz="1200" dirty="0" err="1" smtClean="0"/>
              <a:t>an</a:t>
            </a:r>
            <a:r>
              <a:rPr lang="en-GB" sz="1200" dirty="0" smtClean="0"/>
              <a:t> UKM, 2015</a:t>
            </a:r>
            <a:endParaRPr lang="id-ID" sz="1200" dirty="0"/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4138165" y="3779756"/>
            <a:ext cx="1901858" cy="8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400" b="1" smtClean="0">
                <a:ea typeface="Calibri" panose="020F0502020204030204" pitchFamily="34" charset="0"/>
                <a:cs typeface="Times New Roman" panose="02020603050405020304" pitchFamily="18" charset="0"/>
              </a:rPr>
              <a:t>Industri Pengolahan di Jawa Timur</a:t>
            </a:r>
            <a:r>
              <a:rPr lang="en-US" altLang="en-US" sz="1400" b="1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1400" b="1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400" b="1">
                <a:ea typeface="Calibri" panose="020F0502020204030204" pitchFamily="34" charset="0"/>
                <a:cs typeface="Times New Roman" panose="02020603050405020304" pitchFamily="18" charset="0"/>
              </a:rPr>
              <a:t>(637.269 </a:t>
            </a:r>
            <a:r>
              <a:rPr lang="en-US" alt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unit)</a:t>
            </a:r>
            <a:endParaRPr lang="en-US" alt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16627" y="3494010"/>
            <a:ext cx="4043878" cy="2847390"/>
            <a:chOff x="2663068" y="3859013"/>
            <a:chExt cx="4043878" cy="2847390"/>
          </a:xfrm>
        </p:grpSpPr>
        <p:sp>
          <p:nvSpPr>
            <p:cNvPr id="86" name="Rectangle 85"/>
            <p:cNvSpPr/>
            <p:nvPr/>
          </p:nvSpPr>
          <p:spPr>
            <a:xfrm>
              <a:off x="4382149" y="4079529"/>
              <a:ext cx="11636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/>
                <a:t>2.216 unit (0,35</a:t>
              </a:r>
              <a:r>
                <a:rPr lang="en-GB" sz="1200" b="1" smtClean="0"/>
                <a:t>%</a:t>
              </a:r>
              <a:r>
                <a:rPr lang="en-US" sz="1200" b="1" smtClean="0"/>
                <a:t>)</a:t>
              </a:r>
              <a:endParaRPr lang="id-ID" sz="1200" b="1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665343" y="4644185"/>
              <a:ext cx="11662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smtClean="0"/>
                <a:t>5.957 unit (</a:t>
              </a:r>
              <a:r>
                <a:rPr lang="en-GB" sz="1400" b="1"/>
                <a:t>0,93</a:t>
              </a:r>
              <a:r>
                <a:rPr lang="en-GB" sz="1400" b="1" smtClean="0"/>
                <a:t>%</a:t>
              </a:r>
              <a:r>
                <a:rPr lang="en-US" sz="1400" b="1" dirty="0"/>
                <a:t>)</a:t>
              </a:r>
              <a:endParaRPr lang="en-GB" sz="1400" b="1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663068" y="3859013"/>
              <a:ext cx="2998914" cy="2847390"/>
              <a:chOff x="4325171" y="3364632"/>
              <a:chExt cx="3112607" cy="3314047"/>
            </a:xfrm>
          </p:grpSpPr>
          <p:sp>
            <p:nvSpPr>
              <p:cNvPr id="83" name="Trapezoid 82"/>
              <p:cNvSpPr/>
              <p:nvPr/>
            </p:nvSpPr>
            <p:spPr>
              <a:xfrm>
                <a:off x="5106839" y="4239716"/>
                <a:ext cx="1549272" cy="744993"/>
              </a:xfrm>
              <a:prstGeom prst="trapezoid">
                <a:avLst>
                  <a:gd name="adj" fmla="val 53177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>
                <a:off x="5479044" y="3364632"/>
                <a:ext cx="804862" cy="826803"/>
              </a:xfrm>
              <a:prstGeom prst="triangle">
                <a:avLst>
                  <a:gd name="adj" fmla="val 50394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700" dirty="0"/>
              </a:p>
            </p:txBody>
          </p:sp>
          <p:sp>
            <p:nvSpPr>
              <p:cNvPr id="85" name="Trapezoid 84"/>
              <p:cNvSpPr/>
              <p:nvPr/>
            </p:nvSpPr>
            <p:spPr>
              <a:xfrm>
                <a:off x="4754350" y="5031322"/>
                <a:ext cx="2254250" cy="734106"/>
              </a:xfrm>
              <a:prstGeom prst="trapezoid">
                <a:avLst>
                  <a:gd name="adj" fmla="val 51459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189446" y="5087427"/>
                <a:ext cx="13006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600" b="1" dirty="0" err="1">
                    <a:solidFill>
                      <a:schemeClr val="bg1"/>
                    </a:solidFill>
                  </a:rPr>
                  <a:t>Industri</a:t>
                </a:r>
                <a:r>
                  <a:rPr lang="en-GB" sz="1600" b="1" dirty="0">
                    <a:solidFill>
                      <a:schemeClr val="bg1"/>
                    </a:solidFill>
                  </a:rPr>
                  <a:t> Kecil</a:t>
                </a:r>
                <a:endParaRPr lang="id-ID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048818" y="4313710"/>
                <a:ext cx="16653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b="1" err="1"/>
                  <a:t>Industri</a:t>
                </a:r>
                <a:r>
                  <a:rPr lang="en-GB" sz="1400" b="1"/>
                  <a:t> </a:t>
                </a:r>
                <a:r>
                  <a:rPr lang="en-GB" sz="1400" b="1" smtClean="0"/>
                  <a:t/>
                </a:r>
                <a:br>
                  <a:rPr lang="en-GB" sz="1400" b="1" smtClean="0"/>
                </a:br>
                <a:r>
                  <a:rPr lang="en-GB" sz="1400" b="1" smtClean="0"/>
                  <a:t>Menengah</a:t>
                </a:r>
                <a:endParaRPr lang="id-ID" sz="1400" b="1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213310" y="3551754"/>
                <a:ext cx="13006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b="1" err="1"/>
                  <a:t>Industri</a:t>
                </a:r>
                <a:r>
                  <a:rPr lang="en-GB" sz="1400" b="1"/>
                  <a:t> </a:t>
                </a:r>
                <a:r>
                  <a:rPr lang="en-GB" sz="1400" b="1" smtClean="0"/>
                  <a:t/>
                </a:r>
                <a:br>
                  <a:rPr lang="en-GB" sz="1400" b="1" smtClean="0"/>
                </a:br>
                <a:r>
                  <a:rPr lang="en-GB" sz="1400" b="1" smtClean="0"/>
                  <a:t>Besar</a:t>
                </a:r>
                <a:endParaRPr lang="id-ID" sz="1400" b="1" dirty="0"/>
              </a:p>
            </p:txBody>
          </p:sp>
          <p:sp>
            <p:nvSpPr>
              <p:cNvPr id="91" name="Trapezoid 90"/>
              <p:cNvSpPr/>
              <p:nvPr/>
            </p:nvSpPr>
            <p:spPr>
              <a:xfrm>
                <a:off x="4325171" y="5817842"/>
                <a:ext cx="3112607" cy="860837"/>
              </a:xfrm>
              <a:prstGeom prst="trapezoid">
                <a:avLst>
                  <a:gd name="adj" fmla="val 53609"/>
                </a:avLst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052861" y="5837923"/>
                <a:ext cx="160778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b="1" err="1">
                    <a:solidFill>
                      <a:schemeClr val="bg1"/>
                    </a:solidFill>
                  </a:rPr>
                  <a:t>Industri</a:t>
                </a:r>
                <a:r>
                  <a:rPr lang="en-GB" b="1">
                    <a:solidFill>
                      <a:schemeClr val="bg1"/>
                    </a:solidFill>
                  </a:rPr>
                  <a:t> </a:t>
                </a:r>
                <a:r>
                  <a:rPr lang="en-GB" b="1" smtClean="0">
                    <a:solidFill>
                      <a:schemeClr val="bg1"/>
                    </a:solidFill>
                  </a:rPr>
                  <a:t>Mikro</a:t>
                </a:r>
                <a:endParaRPr lang="id-ID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4771861" y="5296759"/>
              <a:ext cx="16658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smtClean="0"/>
                <a:t>89.786 unit (</a:t>
              </a:r>
              <a:r>
                <a:rPr lang="en-GB" sz="1400" b="1"/>
                <a:t>14,09</a:t>
              </a:r>
              <a:r>
                <a:rPr lang="en-GB" sz="1400" b="1" smtClean="0"/>
                <a:t>%)</a:t>
              </a:r>
              <a:endParaRPr lang="en-GB" sz="14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75129" y="6051367"/>
              <a:ext cx="13318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smtClean="0"/>
                <a:t>539.320 </a:t>
              </a:r>
              <a:r>
                <a:rPr lang="en-GB" sz="1400" b="1" smtClean="0"/>
                <a:t>unit </a:t>
              </a:r>
              <a:r>
                <a:rPr lang="en-GB" sz="1400" b="1"/>
                <a:t>(84,63%)</a:t>
              </a:r>
              <a:endParaRPr lang="en-GB" sz="1400" b="1" dirty="0"/>
            </a:p>
          </p:txBody>
        </p:sp>
      </p:grp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316302" y="3804551"/>
            <a:ext cx="1549421" cy="74328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400" b="1" smtClean="0">
                <a:ea typeface="Calibri" panose="020F0502020204030204" pitchFamily="34" charset="0"/>
                <a:cs typeface="Times New Roman" panose="02020603050405020304" pitchFamily="18" charset="0"/>
              </a:rPr>
              <a:t>Industri Pengolahan Nasional</a:t>
            </a:r>
            <a:r>
              <a:rPr lang="en-US" altLang="en-US" sz="1400" b="1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1400" b="1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400" b="1" smtClean="0">
                <a:ea typeface="Calibri" panose="020F0502020204030204" pitchFamily="34" charset="0"/>
                <a:cs typeface="Times New Roman" panose="02020603050405020304" pitchFamily="18" charset="0"/>
              </a:rPr>
              <a:t>(3.694.720 </a:t>
            </a:r>
            <a:r>
              <a:rPr lang="en-US" alt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unit)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10113" y="3494010"/>
            <a:ext cx="4202078" cy="2828232"/>
            <a:chOff x="4890361" y="617555"/>
            <a:chExt cx="4202078" cy="2828232"/>
          </a:xfrm>
        </p:grpSpPr>
        <p:sp>
          <p:nvSpPr>
            <p:cNvPr id="77" name="TextBox 76"/>
            <p:cNvSpPr txBox="1"/>
            <p:nvPr/>
          </p:nvSpPr>
          <p:spPr>
            <a:xfrm>
              <a:off x="6629516" y="742383"/>
              <a:ext cx="128246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smtClean="0"/>
                <a:t>5.066 Unit (0,01%)</a:t>
              </a:r>
              <a:endParaRPr lang="en-US" sz="1200" b="1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011208" y="1335754"/>
              <a:ext cx="125768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/>
                <a:t>20.781</a:t>
              </a:r>
              <a:r>
                <a:rPr lang="en-US" sz="1200" b="1" smtClean="0"/>
                <a:t> Unit (0,06%)</a:t>
              </a:r>
              <a:endParaRPr lang="en-US" sz="1200" b="1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422866" y="2054417"/>
              <a:ext cx="140777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/>
                <a:t>283.022</a:t>
              </a:r>
              <a:r>
                <a:rPr lang="en-US" sz="1200" b="1" smtClean="0"/>
                <a:t> Unit (7,66%)</a:t>
              </a:r>
              <a:endParaRPr lang="en-US" sz="1200" b="1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778683" y="2686268"/>
              <a:ext cx="131375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/>
                <a:t>3.385.851</a:t>
              </a:r>
              <a:r>
                <a:rPr lang="en-US" sz="1200" b="1" smtClean="0"/>
                <a:t> Unit (91,64%)</a:t>
              </a:r>
              <a:endParaRPr lang="en-US" sz="1200" b="1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4890361" y="617555"/>
              <a:ext cx="3059941" cy="2828232"/>
              <a:chOff x="4325171" y="3394130"/>
              <a:chExt cx="3112607" cy="3284549"/>
            </a:xfrm>
          </p:grpSpPr>
          <p:sp>
            <p:nvSpPr>
              <p:cNvPr id="100" name="Trapezoid 99"/>
              <p:cNvSpPr/>
              <p:nvPr/>
            </p:nvSpPr>
            <p:spPr>
              <a:xfrm>
                <a:off x="5106839" y="4269214"/>
                <a:ext cx="1549272" cy="744993"/>
              </a:xfrm>
              <a:prstGeom prst="trapezoid">
                <a:avLst>
                  <a:gd name="adj" fmla="val 5317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Isosceles Triangle 100"/>
              <p:cNvSpPr/>
              <p:nvPr/>
            </p:nvSpPr>
            <p:spPr>
              <a:xfrm>
                <a:off x="5479044" y="3394130"/>
                <a:ext cx="804862" cy="826803"/>
              </a:xfrm>
              <a:prstGeom prst="triangle">
                <a:avLst>
                  <a:gd name="adj" fmla="val 50394"/>
                </a:avLst>
              </a:prstGeom>
              <a:solidFill>
                <a:srgbClr val="8FE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700" dirty="0"/>
              </a:p>
            </p:txBody>
          </p:sp>
          <p:sp>
            <p:nvSpPr>
              <p:cNvPr id="102" name="Trapezoid 101"/>
              <p:cNvSpPr/>
              <p:nvPr/>
            </p:nvSpPr>
            <p:spPr>
              <a:xfrm>
                <a:off x="4754350" y="5046072"/>
                <a:ext cx="2254250" cy="734106"/>
              </a:xfrm>
              <a:prstGeom prst="trapezoid">
                <a:avLst>
                  <a:gd name="adj" fmla="val 51459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5189446" y="5087427"/>
                <a:ext cx="13006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600" b="1" dirty="0" err="1">
                    <a:solidFill>
                      <a:schemeClr val="bg1"/>
                    </a:solidFill>
                  </a:rPr>
                  <a:t>Industri</a:t>
                </a:r>
                <a:r>
                  <a:rPr lang="en-GB" sz="1600" b="1" dirty="0">
                    <a:solidFill>
                      <a:schemeClr val="bg1"/>
                    </a:solidFill>
                  </a:rPr>
                  <a:t> Kecil</a:t>
                </a:r>
                <a:endParaRPr lang="id-ID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048818" y="4313710"/>
                <a:ext cx="1665312" cy="663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b="1" err="1">
                    <a:solidFill>
                      <a:schemeClr val="bg1"/>
                    </a:solidFill>
                  </a:rPr>
                  <a:t>Industri</a:t>
                </a:r>
                <a:r>
                  <a:rPr lang="en-GB" sz="1400" b="1">
                    <a:solidFill>
                      <a:schemeClr val="bg1"/>
                    </a:solidFill>
                  </a:rPr>
                  <a:t> </a:t>
                </a:r>
                <a:r>
                  <a:rPr lang="en-GB" sz="1400" b="1" smtClean="0">
                    <a:solidFill>
                      <a:schemeClr val="bg1"/>
                    </a:solidFill>
                  </a:rPr>
                  <a:t/>
                </a:r>
                <a:br>
                  <a:rPr lang="en-GB" sz="1400" b="1" smtClean="0">
                    <a:solidFill>
                      <a:schemeClr val="bg1"/>
                    </a:solidFill>
                  </a:rPr>
                </a:br>
                <a:r>
                  <a:rPr lang="en-GB" sz="1400" b="1" smtClean="0">
                    <a:solidFill>
                      <a:schemeClr val="bg1"/>
                    </a:solidFill>
                  </a:rPr>
                  <a:t>Menengah</a:t>
                </a:r>
                <a:endParaRPr lang="id-ID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213310" y="3551754"/>
                <a:ext cx="13006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b="1" err="1"/>
                  <a:t>Industri</a:t>
                </a:r>
                <a:r>
                  <a:rPr lang="en-GB" sz="1400" b="1"/>
                  <a:t> </a:t>
                </a:r>
                <a:r>
                  <a:rPr lang="en-GB" sz="1400" b="1" smtClean="0"/>
                  <a:t/>
                </a:r>
                <a:br>
                  <a:rPr lang="en-GB" sz="1400" b="1" smtClean="0"/>
                </a:br>
                <a:r>
                  <a:rPr lang="en-GB" sz="1400" b="1" smtClean="0"/>
                  <a:t>Besar</a:t>
                </a:r>
                <a:endParaRPr lang="id-ID" sz="1400" b="1" dirty="0"/>
              </a:p>
            </p:txBody>
          </p:sp>
          <p:sp>
            <p:nvSpPr>
              <p:cNvPr id="106" name="Trapezoid 105"/>
              <p:cNvSpPr/>
              <p:nvPr/>
            </p:nvSpPr>
            <p:spPr>
              <a:xfrm>
                <a:off x="4325171" y="5817842"/>
                <a:ext cx="3112607" cy="860837"/>
              </a:xfrm>
              <a:prstGeom prst="trapezoid">
                <a:avLst>
                  <a:gd name="adj" fmla="val 53609"/>
                </a:avLst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052861" y="5837923"/>
                <a:ext cx="160778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b="1" err="1">
                    <a:solidFill>
                      <a:schemeClr val="bg1"/>
                    </a:solidFill>
                  </a:rPr>
                  <a:t>Industri</a:t>
                </a:r>
                <a:r>
                  <a:rPr lang="en-GB" b="1">
                    <a:solidFill>
                      <a:schemeClr val="bg1"/>
                    </a:solidFill>
                  </a:rPr>
                  <a:t> </a:t>
                </a:r>
                <a:r>
                  <a:rPr lang="en-GB" b="1" smtClean="0">
                    <a:solidFill>
                      <a:schemeClr val="bg1"/>
                    </a:solidFill>
                  </a:rPr>
                  <a:t>Mikro</a:t>
                </a:r>
                <a:endParaRPr lang="id-ID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9" name="Rectangle 108"/>
          <p:cNvSpPr/>
          <p:nvPr/>
        </p:nvSpPr>
        <p:spPr>
          <a:xfrm>
            <a:off x="3258651" y="6365316"/>
            <a:ext cx="2648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u="sng" dirty="0" err="1" smtClean="0"/>
              <a:t>Sumber</a:t>
            </a:r>
            <a:r>
              <a:rPr lang="en-GB" sz="1200" b="1" u="sng" smtClean="0"/>
              <a:t>:</a:t>
            </a:r>
            <a:r>
              <a:rPr lang="en-GB" sz="1200" b="1" smtClean="0"/>
              <a:t> </a:t>
            </a:r>
            <a:r>
              <a:rPr lang="en-GB" sz="1200" smtClean="0"/>
              <a:t>BPS Statistik Industri, 2016</a:t>
            </a:r>
            <a:endParaRPr lang="id-ID" sz="12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956" b="12866"/>
          <a:stretch/>
        </p:blipFill>
        <p:spPr>
          <a:xfrm>
            <a:off x="6312429" y="502941"/>
            <a:ext cx="2579221" cy="1381863"/>
          </a:xfrm>
          <a:prstGeom prst="rect">
            <a:avLst/>
          </a:prstGeom>
        </p:spPr>
      </p:pic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543339" y="583211"/>
            <a:ext cx="1521218" cy="7650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36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400" b="1" smtClean="0">
                <a:ea typeface="Calibri" panose="020F0502020204030204" pitchFamily="34" charset="0"/>
                <a:cs typeface="Times New Roman" panose="02020603050405020304" pitchFamily="18" charset="0"/>
              </a:rPr>
              <a:t>Jumlah Unit Usaha 2015 UMKM &amp; UB 57.900.787 Unit</a:t>
            </a:r>
            <a:endParaRPr lang="en-US" alt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419598"/>
            <a:ext cx="283570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smtClean="0"/>
              <a:t>Middle income trap</a:t>
            </a:r>
            <a:r>
              <a:rPr lang="en-US" sz="2000" b="1" smtClean="0"/>
              <a:t>???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7602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E020F1-CE4A-4B61-8D47-F59FA77E3FD3}" type="slidenum">
              <a:rPr lang="en-US" altLang="id-ID" sz="1200" smtClean="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id-ID" sz="1200" dirty="0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632818" y="-21794"/>
            <a:ext cx="5747863" cy="39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 b="1" err="1" smtClean="0">
                <a:ea typeface="Calibri" panose="020F0502020204030204" pitchFamily="34" charset="0"/>
                <a:cs typeface="Times New Roman" panose="02020603050405020304" pitchFamily="18" charset="0"/>
              </a:rPr>
              <a:t>Potret</a:t>
            </a:r>
            <a:r>
              <a:rPr lang="en-US" altLang="en-US" sz="1800" b="1" smtClean="0">
                <a:ea typeface="Calibri" panose="020F0502020204030204" pitchFamily="34" charset="0"/>
                <a:cs typeface="Times New Roman" panose="02020603050405020304" pitchFamily="18" charset="0"/>
              </a:rPr>
              <a:t> Industri Pengolahan Nasional &amp; Jawa </a:t>
            </a:r>
            <a:r>
              <a:rPr lang="en-US" altLang="en-US" sz="18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Timur</a:t>
            </a:r>
            <a:endParaRPr lang="en-US" alt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1739438" y="241470"/>
            <a:ext cx="5054337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b="1" smtClean="0">
                <a:ea typeface="Calibri" panose="020F0502020204030204" pitchFamily="34" charset="0"/>
                <a:cs typeface="Times New Roman" panose="02020603050405020304" pitchFamily="18" charset="0"/>
              </a:rPr>
              <a:t>Nilai Tambah (2016)</a:t>
            </a:r>
            <a:endParaRPr lang="en-US" alt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147522" y="651541"/>
            <a:ext cx="1679215" cy="7432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400" b="1" smtClean="0">
                <a:ea typeface="Calibri" panose="020F0502020204030204" pitchFamily="34" charset="0"/>
                <a:cs typeface="Times New Roman" panose="02020603050405020304" pitchFamily="18" charset="0"/>
              </a:rPr>
              <a:t>Nilai Tambah Industri Pengolahan Nasional</a:t>
            </a:r>
            <a:r>
              <a:rPr lang="en-US" altLang="en-US" sz="1400" b="1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1400" b="1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400" b="1">
                <a:ea typeface="Calibri" panose="020F0502020204030204" pitchFamily="34" charset="0"/>
                <a:cs typeface="Times New Roman" panose="02020603050405020304" pitchFamily="18" charset="0"/>
              </a:rPr>
              <a:t>(Rp2.522,57 </a:t>
            </a:r>
            <a:r>
              <a:rPr lang="en-US" altLang="en-US" sz="1400" b="1" smtClean="0">
                <a:ea typeface="Calibri" panose="020F0502020204030204" pitchFamily="34" charset="0"/>
                <a:cs typeface="Times New Roman" panose="02020603050405020304" pitchFamily="18" charset="0"/>
              </a:rPr>
              <a:t>miliar)</a:t>
            </a:r>
            <a:endParaRPr lang="en-US" altLang="en-US" sz="1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0656" y="3191217"/>
            <a:ext cx="29268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u="sng" dirty="0" err="1" smtClean="0"/>
              <a:t>Sumber</a:t>
            </a:r>
            <a:r>
              <a:rPr lang="en-GB" sz="1200" b="1" u="sng" smtClean="0"/>
              <a:t>:</a:t>
            </a:r>
            <a:r>
              <a:rPr lang="en-GB" sz="1200" b="1" smtClean="0"/>
              <a:t> </a:t>
            </a:r>
            <a:r>
              <a:rPr lang="en-GB" sz="1200" smtClean="0"/>
              <a:t>BPS Statistik Industri, 2016</a:t>
            </a:r>
            <a:endParaRPr lang="id-ID" sz="1200" dirty="0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4215303" y="539585"/>
            <a:ext cx="1665703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400" b="1" smtClean="0">
                <a:ea typeface="Calibri" panose="020F0502020204030204" pitchFamily="34" charset="0"/>
                <a:cs typeface="Times New Roman" panose="02020603050405020304" pitchFamily="18" charset="0"/>
              </a:rPr>
              <a:t>Nilai Tambah Industri Pengolahan di Jawa Timur</a:t>
            </a:r>
            <a:r>
              <a:rPr lang="en-US" altLang="en-US" sz="1400" b="1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1400" b="1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400" b="1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1400" b="1" smtClean="0">
                <a:ea typeface="Calibri" panose="020F0502020204030204" pitchFamily="34" charset="0"/>
                <a:cs typeface="Times New Roman" panose="02020603050405020304" pitchFamily="18" charset="0"/>
              </a:rPr>
              <a:t>Rp536.47  </a:t>
            </a:r>
            <a:r>
              <a:rPr lang="en-US" altLang="en-US" sz="1400" b="1">
                <a:ea typeface="Calibri" panose="020F0502020204030204" pitchFamily="34" charset="0"/>
                <a:cs typeface="Times New Roman" panose="02020603050405020304" pitchFamily="18" charset="0"/>
              </a:rPr>
              <a:t>Miliar</a:t>
            </a:r>
            <a:r>
              <a:rPr lang="en-US" altLang="en-US" sz="1400" b="1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76986" y="579496"/>
            <a:ext cx="3630804" cy="2562246"/>
            <a:chOff x="5270086" y="526813"/>
            <a:chExt cx="3328730" cy="2347672"/>
          </a:xfrm>
        </p:grpSpPr>
        <p:sp>
          <p:nvSpPr>
            <p:cNvPr id="86" name="Rectangle 85"/>
            <p:cNvSpPr/>
            <p:nvPr/>
          </p:nvSpPr>
          <p:spPr>
            <a:xfrm>
              <a:off x="7416284" y="2327211"/>
              <a:ext cx="1182532" cy="3384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1200" b="1"/>
                <a:t>Rp228.410 miliar </a:t>
              </a:r>
            </a:p>
            <a:p>
              <a:pPr algn="ctr"/>
              <a:r>
                <a:rPr lang="en-GB" sz="1200" b="1" smtClean="0"/>
                <a:t>(42,58%</a:t>
              </a:r>
              <a:r>
                <a:rPr lang="en-US" sz="1200" b="1" smtClean="0"/>
                <a:t>)</a:t>
              </a:r>
              <a:endParaRPr lang="id-ID" sz="1200" b="1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670941" y="660728"/>
              <a:ext cx="12853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smtClean="0"/>
                <a:t>Rp19.223 </a:t>
              </a:r>
              <a:r>
                <a:rPr lang="en-US" sz="1200" b="1"/>
                <a:t>miliar</a:t>
              </a:r>
            </a:p>
            <a:p>
              <a:pPr algn="ctr"/>
              <a:r>
                <a:rPr lang="en-US" sz="1200" b="1" smtClean="0"/>
                <a:t>(</a:t>
              </a:r>
              <a:r>
                <a:rPr lang="en-GB" sz="1200" b="1" smtClean="0"/>
                <a:t>3,58%</a:t>
              </a:r>
              <a:r>
                <a:rPr lang="en-US" sz="1200" b="1" dirty="0"/>
                <a:t>)</a:t>
              </a:r>
              <a:endParaRPr lang="en-GB" sz="1200" b="1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068817" y="1702042"/>
              <a:ext cx="1173170" cy="423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/>
                <a:t>Rp205.949miliar (38.39%)</a:t>
              </a:r>
              <a:endParaRPr lang="en-GB" sz="12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759271" y="1164259"/>
              <a:ext cx="12491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/>
                <a:t>Rp82.894miliar</a:t>
              </a:r>
            </a:p>
            <a:p>
              <a:pPr algn="ctr"/>
              <a:r>
                <a:rPr lang="en-GB" sz="1200" b="1" smtClean="0"/>
                <a:t>(15,45%)</a:t>
              </a:r>
              <a:endParaRPr lang="en-GB" sz="1200" b="1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270086" y="526813"/>
              <a:ext cx="2398783" cy="2331739"/>
              <a:chOff x="4325171" y="3364632"/>
              <a:chExt cx="3112607" cy="3314046"/>
            </a:xfrm>
          </p:grpSpPr>
          <p:sp>
            <p:nvSpPr>
              <p:cNvPr id="37" name="Trapezoid 36"/>
              <p:cNvSpPr/>
              <p:nvPr/>
            </p:nvSpPr>
            <p:spPr>
              <a:xfrm>
                <a:off x="5120559" y="4245242"/>
                <a:ext cx="1507221" cy="739466"/>
              </a:xfrm>
              <a:prstGeom prst="trapezoid">
                <a:avLst>
                  <a:gd name="adj" fmla="val 53177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5513042" y="3364632"/>
                <a:ext cx="737094" cy="826803"/>
              </a:xfrm>
              <a:prstGeom prst="triangle">
                <a:avLst>
                  <a:gd name="adj" fmla="val 50394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700" dirty="0"/>
              </a:p>
            </p:txBody>
          </p:sp>
          <p:sp>
            <p:nvSpPr>
              <p:cNvPr id="39" name="Trapezoid 38"/>
              <p:cNvSpPr/>
              <p:nvPr/>
            </p:nvSpPr>
            <p:spPr>
              <a:xfrm>
                <a:off x="4754350" y="5031322"/>
                <a:ext cx="2254250" cy="734106"/>
              </a:xfrm>
              <a:prstGeom prst="trapezoid">
                <a:avLst>
                  <a:gd name="adj" fmla="val 53993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266308" y="4940221"/>
                <a:ext cx="1264810" cy="819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b="1" dirty="0" err="1">
                    <a:solidFill>
                      <a:schemeClr val="bg1"/>
                    </a:solidFill>
                  </a:rPr>
                  <a:t>Industri</a:t>
                </a:r>
                <a:r>
                  <a:rPr lang="en-GB" b="1" dirty="0">
                    <a:solidFill>
                      <a:schemeClr val="bg1"/>
                    </a:solidFill>
                  </a:rPr>
                  <a:t> Kecil</a:t>
                </a:r>
                <a:endParaRPr lang="id-ID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033860" y="3414145"/>
                <a:ext cx="1665312" cy="741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600" b="1" err="1"/>
                  <a:t>Industri</a:t>
                </a:r>
                <a:r>
                  <a:rPr lang="en-GB" sz="1600" b="1"/>
                  <a:t> </a:t>
                </a:r>
                <a:r>
                  <a:rPr lang="en-GB" sz="1600" b="1" smtClean="0"/>
                  <a:t/>
                </a:r>
                <a:br>
                  <a:rPr lang="en-GB" sz="1600" b="1" smtClean="0"/>
                </a:br>
                <a:r>
                  <a:rPr lang="en-GB" sz="1600" b="1" smtClean="0"/>
                  <a:t>Menengah</a:t>
                </a:r>
                <a:endParaRPr lang="id-ID" sz="1600" b="1" dirty="0"/>
              </a:p>
            </p:txBody>
          </p:sp>
          <p:sp>
            <p:nvSpPr>
              <p:cNvPr id="43" name="Trapezoid 42"/>
              <p:cNvSpPr/>
              <p:nvPr/>
            </p:nvSpPr>
            <p:spPr>
              <a:xfrm>
                <a:off x="4325171" y="5817841"/>
                <a:ext cx="3112607" cy="860837"/>
              </a:xfrm>
              <a:prstGeom prst="trapezoid">
                <a:avLst>
                  <a:gd name="adj" fmla="val 53609"/>
                </a:avLst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277862" y="4259597"/>
                <a:ext cx="1253256" cy="741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600" b="1" err="1"/>
                  <a:t>Industri</a:t>
                </a:r>
                <a:r>
                  <a:rPr lang="en-GB" sz="1600" b="1"/>
                  <a:t> </a:t>
                </a:r>
                <a:r>
                  <a:rPr lang="en-GB" sz="1600" b="1" smtClean="0"/>
                  <a:t>Mikro</a:t>
                </a:r>
                <a:endParaRPr lang="id-ID" sz="1600" b="1" dirty="0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6004293" y="2228154"/>
              <a:ext cx="10023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err="1">
                  <a:solidFill>
                    <a:schemeClr val="bg1"/>
                  </a:solidFill>
                </a:rPr>
                <a:t>Industri</a:t>
              </a:r>
              <a:r>
                <a:rPr lang="en-GB" b="1">
                  <a:solidFill>
                    <a:schemeClr val="bg1"/>
                  </a:solidFill>
                </a:rPr>
                <a:t> </a:t>
              </a:r>
              <a:r>
                <a:rPr lang="en-GB" b="1" smtClean="0">
                  <a:solidFill>
                    <a:schemeClr val="bg1"/>
                  </a:solidFill>
                </a:rPr>
                <a:t/>
              </a:r>
              <a:br>
                <a:rPr lang="en-GB" b="1" smtClean="0">
                  <a:solidFill>
                    <a:schemeClr val="bg1"/>
                  </a:solidFill>
                </a:rPr>
              </a:br>
              <a:r>
                <a:rPr lang="en-GB" b="1" smtClean="0">
                  <a:solidFill>
                    <a:schemeClr val="bg1"/>
                  </a:solidFill>
                </a:rPr>
                <a:t>Besar</a:t>
              </a:r>
              <a:endParaRPr lang="id-ID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99249" y="595297"/>
            <a:ext cx="3939112" cy="2562246"/>
            <a:chOff x="737069" y="909299"/>
            <a:chExt cx="3973856" cy="2652308"/>
          </a:xfrm>
        </p:grpSpPr>
        <p:sp>
          <p:nvSpPr>
            <p:cNvPr id="47" name="Trapezoid 46"/>
            <p:cNvSpPr/>
            <p:nvPr/>
          </p:nvSpPr>
          <p:spPr>
            <a:xfrm>
              <a:off x="1446475" y="1609649"/>
              <a:ext cx="1406049" cy="596235"/>
            </a:xfrm>
            <a:prstGeom prst="trapezoid">
              <a:avLst>
                <a:gd name="adj" fmla="val 531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Isosceles Triangle 47"/>
            <p:cNvSpPr/>
            <p:nvPr/>
          </p:nvSpPr>
          <p:spPr>
            <a:xfrm>
              <a:off x="1784272" y="909299"/>
              <a:ext cx="730456" cy="661709"/>
            </a:xfrm>
            <a:prstGeom prst="triangle">
              <a:avLst>
                <a:gd name="adj" fmla="val 50394"/>
              </a:avLst>
            </a:prstGeom>
            <a:solidFill>
              <a:srgbClr val="8F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700" dirty="0"/>
            </a:p>
          </p:txBody>
        </p:sp>
        <p:sp>
          <p:nvSpPr>
            <p:cNvPr id="49" name="Trapezoid 48"/>
            <p:cNvSpPr/>
            <p:nvPr/>
          </p:nvSpPr>
          <p:spPr>
            <a:xfrm>
              <a:off x="1126572" y="2243189"/>
              <a:ext cx="2045855" cy="587522"/>
            </a:xfrm>
            <a:prstGeom prst="trapezoid">
              <a:avLst>
                <a:gd name="adj" fmla="val 5145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573236" y="1631887"/>
              <a:ext cx="1180367" cy="270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 err="1">
                  <a:solidFill>
                    <a:schemeClr val="bg1"/>
                  </a:solidFill>
                </a:rPr>
                <a:t>Industri</a:t>
              </a:r>
              <a:r>
                <a:rPr lang="en-GB" sz="1600" b="1" dirty="0">
                  <a:solidFill>
                    <a:schemeClr val="bg1"/>
                  </a:solidFill>
                </a:rPr>
                <a:t> Kecil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396427" y="979047"/>
              <a:ext cx="1511362" cy="531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err="1"/>
                <a:t>Industri</a:t>
              </a:r>
              <a:r>
                <a:rPr lang="en-GB" sz="1400" b="1"/>
                <a:t> </a:t>
              </a:r>
              <a:r>
                <a:rPr lang="en-GB" sz="1400" b="1" smtClean="0"/>
                <a:t/>
              </a:r>
              <a:br>
                <a:rPr lang="en-GB" sz="1400" b="1" smtClean="0"/>
              </a:br>
              <a:r>
                <a:rPr lang="en-GB" sz="1400" b="1" smtClean="0"/>
                <a:t>Menengah</a:t>
              </a:r>
              <a:endParaRPr lang="id-ID" sz="1400" b="1" dirty="0"/>
            </a:p>
          </p:txBody>
        </p:sp>
        <p:sp>
          <p:nvSpPr>
            <p:cNvPr id="53" name="Trapezoid 52"/>
            <p:cNvSpPr/>
            <p:nvPr/>
          </p:nvSpPr>
          <p:spPr>
            <a:xfrm>
              <a:off x="737069" y="2872659"/>
              <a:ext cx="2824861" cy="688948"/>
            </a:xfrm>
            <a:prstGeom prst="trapezoid">
              <a:avLst>
                <a:gd name="adj" fmla="val 53609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436955" y="2212340"/>
              <a:ext cx="1459153" cy="295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err="1">
                  <a:solidFill>
                    <a:schemeClr val="bg1"/>
                  </a:solidFill>
                </a:rPr>
                <a:t>Industri</a:t>
              </a:r>
              <a:r>
                <a:rPr lang="en-GB" b="1">
                  <a:solidFill>
                    <a:schemeClr val="bg1"/>
                  </a:solidFill>
                </a:rPr>
                <a:t> </a:t>
              </a:r>
              <a:r>
                <a:rPr lang="en-GB" b="1" smtClean="0">
                  <a:solidFill>
                    <a:schemeClr val="bg1"/>
                  </a:solidFill>
                </a:rPr>
                <a:t>Mikro</a:t>
              </a:r>
              <a:endParaRPr lang="id-ID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759802" y="2276263"/>
              <a:ext cx="15047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/>
                <a:t>Rp737,56 </a:t>
              </a:r>
              <a:r>
                <a:rPr lang="en-GB" sz="1200" b="1" smtClean="0"/>
                <a:t>miliar </a:t>
              </a:r>
            </a:p>
            <a:p>
              <a:pPr algn="ctr"/>
              <a:r>
                <a:rPr lang="en-GB" sz="1200" b="1" smtClean="0"/>
                <a:t>(29,24%</a:t>
              </a:r>
              <a:r>
                <a:rPr lang="en-US" sz="1200" b="1" smtClean="0"/>
                <a:t>)</a:t>
              </a:r>
              <a:endParaRPr lang="id-ID" sz="1200" b="1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132480" y="2943419"/>
              <a:ext cx="157844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smtClean="0"/>
                <a:t>Rp1.172,44 miliar</a:t>
              </a:r>
              <a:endParaRPr lang="en-US" sz="1200" b="1"/>
            </a:p>
            <a:p>
              <a:pPr algn="ctr"/>
              <a:r>
                <a:rPr lang="en-US" sz="1200" b="1" smtClean="0"/>
                <a:t>(</a:t>
              </a:r>
              <a:r>
                <a:rPr lang="en-GB" sz="1200" b="1"/>
                <a:t>46,48</a:t>
              </a:r>
              <a:r>
                <a:rPr lang="en-GB" sz="1200" b="1" smtClean="0"/>
                <a:t>%</a:t>
              </a:r>
              <a:r>
                <a:rPr lang="en-US" sz="1200" b="1" smtClean="0"/>
                <a:t>)</a:t>
              </a:r>
              <a:endParaRPr lang="en-GB" sz="1200" b="1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424235" y="1642527"/>
              <a:ext cx="15859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/>
                <a:t>Rp504,56 miliar (</a:t>
              </a:r>
              <a:r>
                <a:rPr lang="en-GB" sz="1200" b="1" smtClean="0"/>
                <a:t>20,01%)</a:t>
              </a:r>
              <a:endParaRPr lang="en-GB" sz="1200" b="1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390414" y="1090515"/>
              <a:ext cx="14262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/>
                <a:t>Rp108,00 </a:t>
              </a:r>
              <a:r>
                <a:rPr lang="en-US" sz="1200" b="1" smtClean="0"/>
                <a:t>miliar</a:t>
              </a:r>
            </a:p>
            <a:p>
              <a:pPr algn="ctr"/>
              <a:r>
                <a:rPr lang="en-GB" sz="1200" b="1"/>
                <a:t>(4,28</a:t>
              </a:r>
              <a:r>
                <a:rPr lang="en-GB" sz="1200" b="1" smtClean="0"/>
                <a:t>%)</a:t>
              </a:r>
              <a:endParaRPr lang="en-GB" sz="1200" b="1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377856" y="2904197"/>
              <a:ext cx="15432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err="1">
                  <a:solidFill>
                    <a:schemeClr val="bg1"/>
                  </a:solidFill>
                </a:rPr>
                <a:t>Industri</a:t>
              </a:r>
              <a:r>
                <a:rPr lang="en-GB" b="1">
                  <a:solidFill>
                    <a:schemeClr val="bg1"/>
                  </a:solidFill>
                </a:rPr>
                <a:t> </a:t>
              </a:r>
              <a:r>
                <a:rPr lang="en-GB" b="1" smtClean="0">
                  <a:solidFill>
                    <a:schemeClr val="bg1"/>
                  </a:solidFill>
                </a:rPr>
                <a:t/>
              </a:r>
              <a:br>
                <a:rPr lang="en-GB" b="1" smtClean="0">
                  <a:solidFill>
                    <a:schemeClr val="bg1"/>
                  </a:solidFill>
                </a:rPr>
              </a:br>
              <a:r>
                <a:rPr lang="en-GB" b="1" smtClean="0">
                  <a:solidFill>
                    <a:schemeClr val="bg1"/>
                  </a:solidFill>
                </a:rPr>
                <a:t>Besar</a:t>
              </a:r>
              <a:endParaRPr lang="id-ID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184975" y="3936330"/>
            <a:ext cx="1549421" cy="7432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400" b="1" smtClean="0">
                <a:ea typeface="Calibri" panose="020F0502020204030204" pitchFamily="34" charset="0"/>
                <a:cs typeface="Times New Roman" panose="02020603050405020304" pitchFamily="18" charset="0"/>
              </a:rPr>
              <a:t>Industri Pengolahan Nasional</a:t>
            </a:r>
            <a:r>
              <a:rPr lang="en-US" altLang="en-US" sz="1400" b="1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1400" b="1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400" b="1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1400" b="1" smtClean="0">
                <a:ea typeface="Calibri" panose="020F0502020204030204" pitchFamily="34" charset="0"/>
                <a:cs typeface="Times New Roman" panose="02020603050405020304" pitchFamily="18" charset="0"/>
              </a:rPr>
              <a:t>12.879.311 orang)</a:t>
            </a:r>
            <a:endParaRPr lang="en-US" altLang="en-US" sz="1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6000" y="6457878"/>
            <a:ext cx="29268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u="sng" dirty="0" err="1" smtClean="0"/>
              <a:t>Sumber</a:t>
            </a:r>
            <a:r>
              <a:rPr lang="en-GB" sz="1200" b="1" u="sng" smtClean="0"/>
              <a:t>:</a:t>
            </a:r>
            <a:r>
              <a:rPr lang="en-GB" sz="1200" b="1" smtClean="0"/>
              <a:t> </a:t>
            </a:r>
            <a:r>
              <a:rPr lang="en-GB" sz="1200" smtClean="0"/>
              <a:t>BPS Statistik Industri, 2016</a:t>
            </a:r>
            <a:endParaRPr lang="id-ID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5338816" y="3883847"/>
            <a:ext cx="2532298" cy="2511245"/>
            <a:chOff x="5307644" y="3573498"/>
            <a:chExt cx="2738870" cy="2629521"/>
          </a:xfrm>
        </p:grpSpPr>
        <p:grpSp>
          <p:nvGrpSpPr>
            <p:cNvPr id="57" name="Group 56"/>
            <p:cNvGrpSpPr/>
            <p:nvPr/>
          </p:nvGrpSpPr>
          <p:grpSpPr>
            <a:xfrm>
              <a:off x="5307644" y="3573498"/>
              <a:ext cx="2738870" cy="2612529"/>
              <a:chOff x="4325171" y="3364632"/>
              <a:chExt cx="3112607" cy="3314046"/>
            </a:xfrm>
          </p:grpSpPr>
          <p:sp>
            <p:nvSpPr>
              <p:cNvPr id="58" name="Trapezoid 57"/>
              <p:cNvSpPr/>
              <p:nvPr/>
            </p:nvSpPr>
            <p:spPr>
              <a:xfrm>
                <a:off x="5106839" y="4239716"/>
                <a:ext cx="1549272" cy="744993"/>
              </a:xfrm>
              <a:prstGeom prst="trapezoid">
                <a:avLst>
                  <a:gd name="adj" fmla="val 53177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5479044" y="3364632"/>
                <a:ext cx="804862" cy="826803"/>
              </a:xfrm>
              <a:prstGeom prst="triangle">
                <a:avLst>
                  <a:gd name="adj" fmla="val 50394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700" dirty="0"/>
              </a:p>
            </p:txBody>
          </p:sp>
          <p:sp>
            <p:nvSpPr>
              <p:cNvPr id="65" name="Trapezoid 64"/>
              <p:cNvSpPr/>
              <p:nvPr/>
            </p:nvSpPr>
            <p:spPr>
              <a:xfrm>
                <a:off x="4754350" y="5031322"/>
                <a:ext cx="2254250" cy="734106"/>
              </a:xfrm>
              <a:prstGeom prst="trapezoid">
                <a:avLst>
                  <a:gd name="adj" fmla="val 51459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230693" y="4187808"/>
                <a:ext cx="1264810" cy="858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b="1" dirty="0" err="1"/>
                  <a:t>Industri</a:t>
                </a:r>
                <a:r>
                  <a:rPr lang="en-GB" b="1" dirty="0"/>
                  <a:t> Kecil</a:t>
                </a:r>
                <a:endParaRPr lang="id-ID" b="1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086082" y="3432812"/>
                <a:ext cx="1665312" cy="741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600" b="1" err="1"/>
                  <a:t>Industri</a:t>
                </a:r>
                <a:r>
                  <a:rPr lang="en-GB" sz="1600" b="1"/>
                  <a:t> </a:t>
                </a:r>
                <a:r>
                  <a:rPr lang="en-GB" sz="1600" b="1" smtClean="0"/>
                  <a:t/>
                </a:r>
                <a:br>
                  <a:rPr lang="en-GB" sz="1600" b="1" smtClean="0"/>
                </a:br>
                <a:r>
                  <a:rPr lang="en-GB" sz="1600" b="1" smtClean="0"/>
                  <a:t>Menengah</a:t>
                </a:r>
                <a:endParaRPr lang="id-ID" sz="1600" b="1" dirty="0"/>
              </a:p>
            </p:txBody>
          </p:sp>
          <p:sp>
            <p:nvSpPr>
              <p:cNvPr id="68" name="Trapezoid 67"/>
              <p:cNvSpPr/>
              <p:nvPr/>
            </p:nvSpPr>
            <p:spPr>
              <a:xfrm>
                <a:off x="4325171" y="5817841"/>
                <a:ext cx="3112607" cy="860837"/>
              </a:xfrm>
              <a:prstGeom prst="trapezoid">
                <a:avLst>
                  <a:gd name="adj" fmla="val 53609"/>
                </a:avLst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311617" y="5015568"/>
                <a:ext cx="1253256" cy="776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600" b="1" err="1">
                    <a:solidFill>
                      <a:schemeClr val="bg1"/>
                    </a:solidFill>
                  </a:rPr>
                  <a:t>Industri</a:t>
                </a:r>
                <a:r>
                  <a:rPr lang="en-GB" sz="1600" b="1">
                    <a:solidFill>
                      <a:schemeClr val="bg1"/>
                    </a:solidFill>
                  </a:rPr>
                  <a:t> </a:t>
                </a:r>
                <a:r>
                  <a:rPr lang="en-GB" sz="1600" b="1" smtClean="0">
                    <a:solidFill>
                      <a:schemeClr val="bg1"/>
                    </a:solidFill>
                  </a:rPr>
                  <a:t>Mikro</a:t>
                </a:r>
                <a:endParaRPr lang="id-ID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1" name="Rectangle 70"/>
            <p:cNvSpPr/>
            <p:nvPr/>
          </p:nvSpPr>
          <p:spPr>
            <a:xfrm>
              <a:off x="6104861" y="5556688"/>
              <a:ext cx="11444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err="1">
                  <a:solidFill>
                    <a:schemeClr val="bg1"/>
                  </a:solidFill>
                </a:rPr>
                <a:t>Industri</a:t>
              </a:r>
              <a:r>
                <a:rPr lang="en-GB" b="1">
                  <a:solidFill>
                    <a:schemeClr val="bg1"/>
                  </a:solidFill>
                </a:rPr>
                <a:t> </a:t>
              </a:r>
              <a:r>
                <a:rPr lang="en-GB" b="1" smtClean="0">
                  <a:solidFill>
                    <a:schemeClr val="bg1"/>
                  </a:solidFill>
                </a:rPr>
                <a:t/>
              </a:r>
              <a:br>
                <a:rPr lang="en-GB" b="1" smtClean="0">
                  <a:solidFill>
                    <a:schemeClr val="bg1"/>
                  </a:solidFill>
                </a:rPr>
              </a:br>
              <a:r>
                <a:rPr lang="en-GB" b="1" smtClean="0">
                  <a:solidFill>
                    <a:schemeClr val="bg1"/>
                  </a:solidFill>
                </a:rPr>
                <a:t>Besar</a:t>
              </a:r>
              <a:endParaRPr lang="id-ID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86407" y="3817286"/>
            <a:ext cx="3871072" cy="2565781"/>
            <a:chOff x="737069" y="909299"/>
            <a:chExt cx="3962961" cy="2652308"/>
          </a:xfrm>
        </p:grpSpPr>
        <p:sp>
          <p:nvSpPr>
            <p:cNvPr id="73" name="Trapezoid 72"/>
            <p:cNvSpPr/>
            <p:nvPr/>
          </p:nvSpPr>
          <p:spPr>
            <a:xfrm>
              <a:off x="1446475" y="1609649"/>
              <a:ext cx="1406049" cy="596235"/>
            </a:xfrm>
            <a:prstGeom prst="trapezoid">
              <a:avLst>
                <a:gd name="adj" fmla="val 531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1784272" y="909299"/>
              <a:ext cx="730456" cy="661709"/>
            </a:xfrm>
            <a:prstGeom prst="triangle">
              <a:avLst>
                <a:gd name="adj" fmla="val 50394"/>
              </a:avLst>
            </a:prstGeom>
            <a:solidFill>
              <a:srgbClr val="8F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700" dirty="0"/>
            </a:p>
          </p:txBody>
        </p:sp>
        <p:sp>
          <p:nvSpPr>
            <p:cNvPr id="75" name="Trapezoid 74"/>
            <p:cNvSpPr/>
            <p:nvPr/>
          </p:nvSpPr>
          <p:spPr>
            <a:xfrm>
              <a:off x="1126572" y="2243189"/>
              <a:ext cx="2045855" cy="587522"/>
            </a:xfrm>
            <a:prstGeom prst="trapezoid">
              <a:avLst>
                <a:gd name="adj" fmla="val 5145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573236" y="1631887"/>
              <a:ext cx="1180367" cy="270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 err="1">
                  <a:solidFill>
                    <a:schemeClr val="bg1"/>
                  </a:solidFill>
                </a:rPr>
                <a:t>Industri</a:t>
              </a:r>
              <a:r>
                <a:rPr lang="en-GB" sz="1600" b="1" dirty="0">
                  <a:solidFill>
                    <a:schemeClr val="bg1"/>
                  </a:solidFill>
                </a:rPr>
                <a:t> Kecil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396155" y="1069735"/>
              <a:ext cx="1511362" cy="5311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err="1"/>
                <a:t>Industri</a:t>
              </a:r>
              <a:r>
                <a:rPr lang="en-GB" sz="1400" b="1"/>
                <a:t> </a:t>
              </a:r>
              <a:r>
                <a:rPr lang="en-GB" sz="1400" b="1" smtClean="0"/>
                <a:t/>
              </a:r>
              <a:br>
                <a:rPr lang="en-GB" sz="1400" b="1" smtClean="0"/>
              </a:br>
              <a:r>
                <a:rPr lang="en-GB" sz="1400" b="1" smtClean="0"/>
                <a:t>Menengah</a:t>
              </a:r>
              <a:endParaRPr lang="id-ID" sz="1400" b="1" dirty="0"/>
            </a:p>
          </p:txBody>
        </p:sp>
        <p:sp>
          <p:nvSpPr>
            <p:cNvPr id="78" name="Trapezoid 77"/>
            <p:cNvSpPr/>
            <p:nvPr/>
          </p:nvSpPr>
          <p:spPr>
            <a:xfrm>
              <a:off x="737069" y="2872659"/>
              <a:ext cx="2824861" cy="688948"/>
            </a:xfrm>
            <a:prstGeom prst="trapezoid">
              <a:avLst>
                <a:gd name="adj" fmla="val 53609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b="1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452741" y="2870171"/>
              <a:ext cx="1459153" cy="295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err="1">
                  <a:solidFill>
                    <a:schemeClr val="bg1"/>
                  </a:solidFill>
                </a:rPr>
                <a:t>Industri</a:t>
              </a:r>
              <a:r>
                <a:rPr lang="en-GB" b="1">
                  <a:solidFill>
                    <a:schemeClr val="bg1"/>
                  </a:solidFill>
                </a:rPr>
                <a:t> </a:t>
              </a:r>
              <a:r>
                <a:rPr lang="en-GB" b="1" smtClean="0">
                  <a:solidFill>
                    <a:schemeClr val="bg1"/>
                  </a:solidFill>
                </a:rPr>
                <a:t>Mikro</a:t>
              </a:r>
              <a:endParaRPr lang="id-ID" b="1" dirty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195246" y="2948587"/>
              <a:ext cx="1504784" cy="477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smtClean="0"/>
                <a:t>6.726.279 orang </a:t>
              </a:r>
              <a:r>
                <a:rPr lang="en-GB" sz="1200" b="1" smtClean="0"/>
                <a:t>(</a:t>
              </a:r>
              <a:r>
                <a:rPr lang="en-US" sz="1200" b="1"/>
                <a:t>52,23</a:t>
              </a:r>
              <a:r>
                <a:rPr lang="en-US" sz="1200" b="1" smtClean="0"/>
                <a:t>%)</a:t>
              </a:r>
              <a:endParaRPr lang="id-ID" sz="1200" b="1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391736" y="1016703"/>
              <a:ext cx="1578445" cy="477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smtClean="0"/>
                <a:t>706.320 orang (</a:t>
              </a:r>
              <a:r>
                <a:rPr lang="en-GB" sz="1200" b="1"/>
                <a:t>5,48</a:t>
              </a:r>
              <a:r>
                <a:rPr lang="en-GB" sz="1200" b="1" smtClean="0"/>
                <a:t>%</a:t>
              </a:r>
              <a:r>
                <a:rPr lang="en-US" sz="1200" b="1" smtClean="0"/>
                <a:t>)</a:t>
              </a:r>
              <a:endParaRPr lang="en-GB" sz="1200" b="1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450082" y="1616620"/>
              <a:ext cx="1585921" cy="477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smtClean="0"/>
                <a:t>2.359.331 orang </a:t>
              </a:r>
              <a:r>
                <a:rPr lang="en-GB" sz="1200" b="1" smtClean="0"/>
                <a:t>(18,32%)</a:t>
              </a:r>
              <a:endParaRPr lang="en-GB" sz="1200" b="1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907517" y="2287648"/>
              <a:ext cx="1426279" cy="477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smtClean="0"/>
                <a:t>3.087.381 orang</a:t>
              </a:r>
            </a:p>
            <a:p>
              <a:pPr algn="ctr"/>
              <a:r>
                <a:rPr lang="en-GB" sz="1200" b="1" smtClean="0"/>
                <a:t>(</a:t>
              </a:r>
              <a:r>
                <a:rPr lang="en-US" sz="1200" b="1"/>
                <a:t>23,97</a:t>
              </a:r>
              <a:r>
                <a:rPr lang="en-US" sz="1200" b="1" smtClean="0"/>
                <a:t>%</a:t>
              </a:r>
              <a:r>
                <a:rPr lang="en-GB" sz="1200" b="1" smtClean="0"/>
                <a:t>)</a:t>
              </a:r>
              <a:endParaRPr lang="en-GB" sz="1200" b="1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364232" y="2182908"/>
              <a:ext cx="15432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err="1">
                  <a:solidFill>
                    <a:schemeClr val="bg1"/>
                  </a:solidFill>
                </a:rPr>
                <a:t>Industri</a:t>
              </a:r>
              <a:r>
                <a:rPr lang="en-GB" b="1">
                  <a:solidFill>
                    <a:schemeClr val="bg1"/>
                  </a:solidFill>
                </a:rPr>
                <a:t> </a:t>
              </a:r>
              <a:r>
                <a:rPr lang="en-GB" b="1" smtClean="0">
                  <a:solidFill>
                    <a:schemeClr val="bg1"/>
                  </a:solidFill>
                </a:rPr>
                <a:t/>
              </a:r>
              <a:br>
                <a:rPr lang="en-GB" b="1" smtClean="0">
                  <a:solidFill>
                    <a:schemeClr val="bg1"/>
                  </a:solidFill>
                </a:rPr>
              </a:br>
              <a:r>
                <a:rPr lang="en-GB" b="1" smtClean="0">
                  <a:solidFill>
                    <a:schemeClr val="bg1"/>
                  </a:solidFill>
                </a:rPr>
                <a:t>Besar</a:t>
              </a:r>
              <a:endParaRPr lang="id-ID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1913378" y="3441672"/>
            <a:ext cx="5054337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b="1" smtClean="0">
                <a:ea typeface="Calibri" panose="020F0502020204030204" pitchFamily="34" charset="0"/>
                <a:cs typeface="Times New Roman" panose="02020603050405020304" pitchFamily="18" charset="0"/>
              </a:rPr>
              <a:t>Tenaga Kerja (2016)</a:t>
            </a:r>
            <a:endParaRPr lang="en-US" alt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497696" y="5769297"/>
            <a:ext cx="1469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smtClean="0"/>
              <a:t>772.382 orang </a:t>
            </a:r>
            <a:r>
              <a:rPr lang="en-GB" sz="1200" b="1" smtClean="0"/>
              <a:t>(</a:t>
            </a:r>
            <a:r>
              <a:rPr lang="en-US" sz="1200" b="1"/>
              <a:t>38,83</a:t>
            </a:r>
            <a:r>
              <a:rPr lang="en-US" sz="1200" b="1" smtClean="0"/>
              <a:t>%)</a:t>
            </a:r>
            <a:endParaRPr lang="id-ID" sz="1200" b="1" dirty="0"/>
          </a:p>
        </p:txBody>
      </p:sp>
      <p:sp>
        <p:nvSpPr>
          <p:cNvPr id="90" name="Rectangle 89"/>
          <p:cNvSpPr/>
          <p:nvPr/>
        </p:nvSpPr>
        <p:spPr>
          <a:xfrm>
            <a:off x="6724707" y="3995898"/>
            <a:ext cx="1541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smtClean="0"/>
              <a:t>119.893orang (</a:t>
            </a:r>
            <a:r>
              <a:rPr lang="en-GB" sz="1200" b="1"/>
              <a:t>6,03</a:t>
            </a:r>
            <a:r>
              <a:rPr lang="en-GB" sz="1200" b="1" smtClean="0"/>
              <a:t>%</a:t>
            </a:r>
            <a:r>
              <a:rPr lang="en-US" sz="1200" b="1" smtClean="0"/>
              <a:t>)</a:t>
            </a:r>
            <a:endParaRPr lang="en-GB" sz="1200" b="1"/>
          </a:p>
        </p:txBody>
      </p:sp>
      <p:sp>
        <p:nvSpPr>
          <p:cNvPr id="91" name="Rectangle 90"/>
          <p:cNvSpPr/>
          <p:nvPr/>
        </p:nvSpPr>
        <p:spPr>
          <a:xfrm>
            <a:off x="6908877" y="4612976"/>
            <a:ext cx="1549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smtClean="0"/>
              <a:t>392.290 orang </a:t>
            </a:r>
            <a:r>
              <a:rPr lang="en-GB" sz="1200" b="1"/>
              <a:t>(19,72</a:t>
            </a:r>
            <a:r>
              <a:rPr lang="en-GB" sz="1200" b="1" smtClean="0"/>
              <a:t>%)</a:t>
            </a:r>
            <a:endParaRPr lang="en-GB" sz="1200" b="1" dirty="0"/>
          </a:p>
        </p:txBody>
      </p:sp>
      <p:sp>
        <p:nvSpPr>
          <p:cNvPr id="92" name="Rectangle 91"/>
          <p:cNvSpPr/>
          <p:nvPr/>
        </p:nvSpPr>
        <p:spPr>
          <a:xfrm>
            <a:off x="7246363" y="5151157"/>
            <a:ext cx="1393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smtClean="0"/>
              <a:t>704.446 orang</a:t>
            </a:r>
          </a:p>
          <a:p>
            <a:pPr algn="ctr"/>
            <a:r>
              <a:rPr lang="en-GB" sz="1200" b="1" smtClean="0"/>
              <a:t>(</a:t>
            </a:r>
            <a:r>
              <a:rPr lang="en-US" sz="1200" b="1"/>
              <a:t>23,97</a:t>
            </a:r>
            <a:r>
              <a:rPr lang="en-US" sz="1200" b="1" smtClean="0"/>
              <a:t>%</a:t>
            </a:r>
            <a:r>
              <a:rPr lang="en-GB" sz="1200" b="1" smtClean="0"/>
              <a:t>)</a:t>
            </a:r>
            <a:endParaRPr lang="en-GB" sz="1200" b="1" dirty="0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4409811" y="3991640"/>
            <a:ext cx="1665703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400" b="1" smtClean="0">
                <a:ea typeface="Calibri" panose="020F0502020204030204" pitchFamily="34" charset="0"/>
                <a:cs typeface="Times New Roman" panose="02020603050405020304" pitchFamily="18" charset="0"/>
              </a:rPr>
              <a:t>Tenaga Kerja Industri Pengolahan di Jawa Timur</a:t>
            </a:r>
            <a:r>
              <a:rPr lang="en-US" altLang="en-US" sz="1400" b="1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1400" b="1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1400" b="1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b="1"/>
              <a:t>1.989.010 </a:t>
            </a:r>
            <a:r>
              <a:rPr lang="en-US" sz="1400" b="1" smtClean="0"/>
              <a:t>orang</a:t>
            </a:r>
            <a:r>
              <a:rPr lang="en-US" altLang="en-US" sz="1400" b="1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2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E020F1-CE4A-4B61-8D47-F59FA77E3FD3}" type="slidenum">
              <a:rPr lang="en-US" altLang="id-ID" sz="1200" smtClean="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id-ID" sz="1200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687848" y="32346"/>
            <a:ext cx="765810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1800" b="1" kern="1000" smtClean="0"/>
              <a:t>Perkembangan Industri Manufaktur </a:t>
            </a:r>
            <a:r>
              <a:rPr lang="en-US" sz="1800" b="1" kern="1000"/>
              <a:t>Jawa </a:t>
            </a:r>
            <a:r>
              <a:rPr lang="en-US" sz="1800" b="1" kern="1000" smtClean="0"/>
              <a:t>Timur, 2015</a:t>
            </a:r>
            <a:endParaRPr lang="en-US" sz="1800" b="1" kern="1000"/>
          </a:p>
        </p:txBody>
      </p:sp>
      <p:sp>
        <p:nvSpPr>
          <p:cNvPr id="72" name="Rectangle 71"/>
          <p:cNvSpPr/>
          <p:nvPr/>
        </p:nvSpPr>
        <p:spPr>
          <a:xfrm>
            <a:off x="6428921" y="3036279"/>
            <a:ext cx="2632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b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Sumber:</a:t>
            </a:r>
            <a:r>
              <a:rPr lang="id-ID" sz="1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BPS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2015, &amp; BPS Jawa Timur</a:t>
            </a:r>
            <a:r>
              <a:rPr lang="id-ID" sz="1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d-ID" sz="12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2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 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en-US" sz="12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Diolah</a:t>
            </a:r>
            <a:endParaRPr lang="en-US" sz="1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2" y="338462"/>
            <a:ext cx="6433354" cy="3278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2" y="3655375"/>
            <a:ext cx="7996903" cy="3115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82691" y="682386"/>
            <a:ext cx="34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</a:rPr>
              <a:t>√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4963" y="875730"/>
            <a:ext cx="34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C00000"/>
                </a:solidFill>
              </a:rPr>
              <a:t>√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5788" y="4167127"/>
            <a:ext cx="34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C00000"/>
                </a:solidFill>
              </a:rPr>
              <a:t>√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18062" y="6134676"/>
            <a:ext cx="34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C00000"/>
                </a:solidFill>
              </a:rPr>
              <a:t>√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18060" y="4660724"/>
            <a:ext cx="34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C00000"/>
                </a:solidFill>
              </a:rPr>
              <a:t>√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18060" y="3855498"/>
            <a:ext cx="34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C00000"/>
                </a:solidFill>
              </a:rPr>
              <a:t>x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20332" y="4349097"/>
            <a:ext cx="34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C00000"/>
                </a:solidFill>
              </a:rPr>
              <a:t>x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3980" y="5768462"/>
            <a:ext cx="34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C00000"/>
                </a:solidFill>
              </a:rPr>
              <a:t>x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20332" y="5959526"/>
            <a:ext cx="34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C00000"/>
                </a:solidFill>
              </a:rPr>
              <a:t>x</a:t>
            </a:r>
            <a:endParaRPr lang="en-US" sz="2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E020F1-CE4A-4B61-8D47-F59FA77E3FD3}" type="slidenum">
              <a:rPr lang="en-US" altLang="id-ID" sz="1200" smtClean="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id-ID" sz="1200" dirty="0"/>
          </a:p>
        </p:txBody>
      </p:sp>
      <p:sp>
        <p:nvSpPr>
          <p:cNvPr id="4" name="Rectangle 3"/>
          <p:cNvSpPr/>
          <p:nvPr/>
        </p:nvSpPr>
        <p:spPr>
          <a:xfrm>
            <a:off x="1727953" y="0"/>
            <a:ext cx="5994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Produktivitas Industri Nasional &amp; Jawa Timur, 2015</a:t>
            </a:r>
            <a:endParaRPr lang="id-ID" dirty="0"/>
          </a:p>
        </p:txBody>
      </p:sp>
      <p:sp>
        <p:nvSpPr>
          <p:cNvPr id="11" name="TextBox 1"/>
          <p:cNvSpPr txBox="1"/>
          <p:nvPr/>
        </p:nvSpPr>
        <p:spPr>
          <a:xfrm>
            <a:off x="1461835" y="3900382"/>
            <a:ext cx="1406283" cy="4016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>
                <a:solidFill>
                  <a:schemeClr val="bg1"/>
                </a:solidFill>
              </a:rPr>
              <a:t>Produktivitas</a:t>
            </a:r>
            <a:r>
              <a:rPr lang="en-US" sz="1000" b="1" baseline="0">
                <a:solidFill>
                  <a:schemeClr val="bg1"/>
                </a:solidFill>
              </a:rPr>
              <a:t> Industri</a:t>
            </a:r>
            <a:r>
              <a:rPr lang="en-US" sz="1000" b="1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000" b="1">
                <a:solidFill>
                  <a:schemeClr val="bg1"/>
                </a:solidFill>
              </a:rPr>
              <a:t>Nasional</a:t>
            </a:r>
            <a:r>
              <a:rPr lang="en-US" sz="1000" b="1" baseline="0">
                <a:solidFill>
                  <a:schemeClr val="bg1"/>
                </a:solidFill>
              </a:rPr>
              <a:t> </a:t>
            </a:r>
            <a:r>
              <a:rPr lang="en-US" sz="1000" b="1">
                <a:solidFill>
                  <a:schemeClr val="bg1"/>
                </a:solidFill>
              </a:rPr>
              <a:t>2015</a:t>
            </a:r>
            <a:endParaRPr lang="id-ID" sz="1000" b="1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47" t="2804" r="11310" b="12558"/>
          <a:stretch/>
        </p:blipFill>
        <p:spPr>
          <a:xfrm>
            <a:off x="0" y="555373"/>
            <a:ext cx="4694830" cy="3241228"/>
          </a:xfrm>
          <a:prstGeom prst="rect">
            <a:avLst/>
          </a:prstGeom>
        </p:spPr>
      </p:pic>
      <p:sp>
        <p:nvSpPr>
          <p:cNvPr id="12" name="TextBox 1"/>
          <p:cNvSpPr txBox="1"/>
          <p:nvPr/>
        </p:nvSpPr>
        <p:spPr>
          <a:xfrm>
            <a:off x="6193470" y="3794740"/>
            <a:ext cx="1406283" cy="4016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>
                <a:solidFill>
                  <a:schemeClr val="bg1"/>
                </a:solidFill>
              </a:rPr>
              <a:t>Produktivitas</a:t>
            </a:r>
            <a:r>
              <a:rPr lang="en-US" sz="1050" b="1" baseline="0">
                <a:solidFill>
                  <a:schemeClr val="bg1"/>
                </a:solidFill>
              </a:rPr>
              <a:t> Industri</a:t>
            </a:r>
            <a:r>
              <a:rPr lang="en-US" sz="1050" b="1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050" b="1">
                <a:solidFill>
                  <a:schemeClr val="bg1"/>
                </a:solidFill>
              </a:rPr>
              <a:t>Jawa Timur 2015</a:t>
            </a:r>
            <a:endParaRPr lang="id-ID" sz="1050" b="1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49" r="11823" b="5920"/>
          <a:stretch/>
        </p:blipFill>
        <p:spPr>
          <a:xfrm>
            <a:off x="4645982" y="606290"/>
            <a:ext cx="4323208" cy="31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E020F1-CE4A-4B61-8D47-F59FA77E3FD3}" type="slidenum">
              <a:rPr lang="en-US" altLang="id-ID" sz="1200" smtClean="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id-ID" sz="1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81" t="5912" r="12471" b="2458"/>
          <a:stretch/>
        </p:blipFill>
        <p:spPr>
          <a:xfrm>
            <a:off x="4725012" y="742188"/>
            <a:ext cx="4213510" cy="41663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95" t="5246" r="11334" b="2388"/>
          <a:stretch/>
        </p:blipFill>
        <p:spPr>
          <a:xfrm>
            <a:off x="206667" y="683272"/>
            <a:ext cx="4334116" cy="421878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18140" y="5068041"/>
            <a:ext cx="5233790" cy="1651379"/>
            <a:chOff x="64352" y="5310657"/>
            <a:chExt cx="4861176" cy="140876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98"/>
            <a:stretch/>
          </p:blipFill>
          <p:spPr>
            <a:xfrm>
              <a:off x="198823" y="5593857"/>
              <a:ext cx="2366150" cy="112556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3170" r="4117"/>
            <a:stretch/>
          </p:blipFill>
          <p:spPr>
            <a:xfrm>
              <a:off x="2598687" y="5620751"/>
              <a:ext cx="2326841" cy="98163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4352" y="5310657"/>
              <a:ext cx="116989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u="sng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Keterangan:</a:t>
              </a:r>
              <a:endParaRPr lang="id-ID" sz="1400" u="sng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3880" y="1008367"/>
            <a:ext cx="13552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smtClean="0">
                <a:latin typeface="Calibri" panose="020F0502020204030204" pitchFamily="34" charset="0"/>
                <a:cs typeface="Times New Roman" panose="02020603050405020304" pitchFamily="18" charset="0"/>
              </a:rPr>
              <a:t>Nasional</a:t>
            </a:r>
            <a:endParaRPr lang="id-ID" sz="1600" b="1" dirty="0"/>
          </a:p>
        </p:txBody>
      </p:sp>
      <p:sp>
        <p:nvSpPr>
          <p:cNvPr id="24" name="Rectangle 23"/>
          <p:cNvSpPr/>
          <p:nvPr/>
        </p:nvSpPr>
        <p:spPr>
          <a:xfrm>
            <a:off x="7793531" y="1008367"/>
            <a:ext cx="1169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smtClean="0">
                <a:latin typeface="Calibri" panose="020F0502020204030204" pitchFamily="34" charset="0"/>
                <a:cs typeface="Times New Roman" panose="02020603050405020304" pitchFamily="18" charset="0"/>
              </a:rPr>
              <a:t>Jawa Timur</a:t>
            </a:r>
            <a:endParaRPr lang="id-ID" sz="1600" b="1" dirty="0"/>
          </a:p>
        </p:txBody>
      </p:sp>
      <p:sp>
        <p:nvSpPr>
          <p:cNvPr id="25" name="Rectangle 24"/>
          <p:cNvSpPr/>
          <p:nvPr/>
        </p:nvSpPr>
        <p:spPr>
          <a:xfrm>
            <a:off x="118141" y="53647"/>
            <a:ext cx="8845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Produktivitas Industri Nasional &amp; Jawa Timur, 2015  (lanjutan)</a:t>
            </a:r>
            <a:endParaRPr lang="id-ID" sz="20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38" t="1213" r="33065" b="93761"/>
          <a:stretch/>
        </p:blipFill>
        <p:spPr>
          <a:xfrm>
            <a:off x="2616457" y="4832158"/>
            <a:ext cx="3873555" cy="47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2111"/>
            <a:ext cx="9025472" cy="5226548"/>
          </a:xfrm>
          <a:prstGeom prst="rect">
            <a:avLst/>
          </a:prstGeom>
        </p:spPr>
      </p:pic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fld id="{D3E020F1-CE4A-4B61-8D47-F59FA77E3FD3}" type="slidenum">
              <a:rPr lang="en-US" altLang="id-ID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id-ID">
              <a:latin typeface="Calibri" panose="020F0502020204030204" pitchFamily="34" charset="0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40341"/>
            <a:ext cx="9144000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id-ID" sz="2000" b="1"/>
              <a:t>Peta Produktivitas Industri Kecil </a:t>
            </a:r>
            <a:r>
              <a:rPr lang="en-US" sz="2000" b="1" smtClean="0"/>
              <a:t>&amp; Mikro </a:t>
            </a:r>
            <a:r>
              <a:rPr lang="id-ID" sz="2000" b="1" smtClean="0"/>
              <a:t>per </a:t>
            </a:r>
            <a:r>
              <a:rPr lang="id-ID" sz="2000" b="1"/>
              <a:t>Kabupaten/Kota Jawa </a:t>
            </a:r>
            <a:r>
              <a:rPr lang="id-ID" sz="2000" b="1" smtClean="0"/>
              <a:t>Timur</a:t>
            </a:r>
            <a:r>
              <a:rPr lang="en-US" sz="2000" b="1" smtClean="0"/>
              <a:t>,</a:t>
            </a:r>
            <a:r>
              <a:rPr lang="id-ID" sz="2000" b="1" smtClean="0"/>
              <a:t> </a:t>
            </a:r>
            <a:r>
              <a:rPr lang="id-ID" sz="2000" b="1"/>
              <a:t>2015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93296" y="6277303"/>
            <a:ext cx="20104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00" b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id-ID" sz="1100" b="1" u="sng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id-ID" sz="11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BPS, 2015, </a:t>
            </a: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en-US" sz="1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Diolah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9166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20304</TotalTime>
  <Words>1051</Words>
  <Application>Microsoft Macintosh PowerPoint</Application>
  <PresentationFormat>On-screen Show (4:3)</PresentationFormat>
  <Paragraphs>188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Calibri Light</vt:lpstr>
      <vt:lpstr>Century Gothic</vt:lpstr>
      <vt:lpstr>Times New Roman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dell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kenoz</dc:creator>
  <cp:lastModifiedBy>Microsoft Office User</cp:lastModifiedBy>
  <cp:revision>843</cp:revision>
  <cp:lastPrinted>2017-01-04T12:34:45Z</cp:lastPrinted>
  <dcterms:created xsi:type="dcterms:W3CDTF">2016-08-10T16:14:56Z</dcterms:created>
  <dcterms:modified xsi:type="dcterms:W3CDTF">2017-02-04T03:43:59Z</dcterms:modified>
</cp:coreProperties>
</file>